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slide+xml" PartName="/ppt/slides/slide52.xml"/>
  <Override ContentType="application/vnd.openxmlformats-officedocument.presentationml.slide+xml" PartName="/ppt/slides/slide53.xml"/>
  <Override ContentType="application/vnd.openxmlformats-officedocument.presentationml.slide+xml" PartName="/ppt/slides/slide54.xml"/>
  <Override ContentType="application/vnd.openxmlformats-officedocument.presentationml.slide+xml" PartName="/ppt/slides/slide55.xml"/>
  <Override ContentType="application/vnd.openxmlformats-officedocument.presentationml.slide+xml" PartName="/ppt/slides/slide56.xml"/>
  <Override ContentType="application/vnd.openxmlformats-officedocument.presentationml.slide+xml" PartName="/ppt/slides/slide57.xml"/>
  <Override ContentType="application/vnd.openxmlformats-officedocument.presentationml.slide+xml" PartName="/ppt/slides/slide58.xml"/>
  <Override ContentType="application/vnd.openxmlformats-officedocument.presentationml.slide+xml" PartName="/ppt/slides/slide59.xml"/>
  <Override ContentType="application/vnd.openxmlformats-officedocument.presentationml.slide+xml" PartName="/ppt/slides/slide60.xml"/>
  <Override ContentType="application/vnd.openxmlformats-officedocument.presentationml.slide+xml" PartName="/ppt/slides/slide61.xml"/>
  <Override ContentType="application/vnd.openxmlformats-officedocument.presentationml.slide+xml" PartName="/ppt/slides/slide62.xml"/>
  <Override ContentType="application/vnd.openxmlformats-officedocument.presentationml.slide+xml" PartName="/ppt/slides/slide63.xml"/>
  <Override ContentType="application/vnd.openxmlformats-officedocument.presentationml.slide+xml" PartName="/ppt/slides/slide64.xml"/>
  <Override ContentType="application/vnd.openxmlformats-officedocument.presentationml.slide+xml" PartName="/ppt/slides/slide65.xml"/>
  <Override ContentType="application/vnd.openxmlformats-officedocument.presentationml.slide+xml" PartName="/ppt/slides/slide66.xml"/>
  <Override ContentType="application/vnd.openxmlformats-officedocument.presentationml.slide+xml" PartName="/ppt/slides/slide67.xml"/>
  <Override ContentType="application/vnd.openxmlformats-officedocument.presentationml.slide+xml" PartName="/ppt/slides/slide68.xml"/>
  <Override ContentType="application/vnd.openxmlformats-officedocument.presentationml.slide+xml" PartName="/ppt/slides/slide69.xml"/>
  <Override ContentType="application/vnd.openxmlformats-officedocument.presentationml.slide+xml" PartName="/ppt/slides/slide70.xml"/>
  <Override ContentType="application/vnd.openxmlformats-officedocument.presentationml.slide+xml" PartName="/ppt/slides/slide71.xml"/>
  <Override ContentType="application/vnd.openxmlformats-officedocument.presentationml.slide+xml" PartName="/ppt/slides/slide72.xml"/>
  <Override ContentType="application/vnd.openxmlformats-officedocument.presentationml.slide+xml" PartName="/ppt/slides/slide73.xml"/>
  <Override ContentType="application/vnd.openxmlformats-officedocument.presentationml.slide+xml" PartName="/ppt/slides/slide74.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77.xml"/>
  <Override ContentType="application/vnd.openxmlformats-officedocument.presentationml.slide+xml" PartName="/ppt/slides/slide78.xml"/>
  <Override ContentType="application/vnd.openxmlformats-officedocument.presentationml.slide+xml" PartName="/ppt/slides/slide7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14"/>
  </p:notesMasterIdLst>
  <p:sldIdLst>
    <p:sldId id="256" r:id="rId35"/>
    <p:sldId id="257" r:id="rId36"/>
    <p:sldId id="258" r:id="rId37"/>
    <p:sldId id="259" r:id="rId38"/>
    <p:sldId id="260" r:id="rId39"/>
    <p:sldId id="261" r:id="rId40"/>
    <p:sldId id="262" r:id="rId41"/>
    <p:sldId id="263" r:id="rId42"/>
    <p:sldId id="264" r:id="rId43"/>
    <p:sldId id="265" r:id="rId44"/>
    <p:sldId id="266" r:id="rId45"/>
    <p:sldId id="267" r:id="rId46"/>
    <p:sldId id="268" r:id="rId47"/>
    <p:sldId id="269" r:id="rId48"/>
    <p:sldId id="270" r:id="rId49"/>
    <p:sldId id="271" r:id="rId50"/>
    <p:sldId id="272" r:id="rId51"/>
    <p:sldId id="273" r:id="rId52"/>
    <p:sldId id="274" r:id="rId53"/>
    <p:sldId id="275" r:id="rId54"/>
    <p:sldId id="276" r:id="rId55"/>
    <p:sldId id="277" r:id="rId56"/>
    <p:sldId id="278" r:id="rId57"/>
    <p:sldId id="279" r:id="rId58"/>
    <p:sldId id="280" r:id="rId59"/>
    <p:sldId id="281" r:id="rId60"/>
    <p:sldId id="282" r:id="rId61"/>
    <p:sldId id="283" r:id="rId62"/>
    <p:sldId id="284" r:id="rId63"/>
    <p:sldId id="285" r:id="rId64"/>
    <p:sldId id="286" r:id="rId65"/>
    <p:sldId id="287" r:id="rId66"/>
    <p:sldId id="288" r:id="rId67"/>
    <p:sldId id="289" r:id="rId68"/>
    <p:sldId id="290" r:id="rId69"/>
    <p:sldId id="291" r:id="rId70"/>
    <p:sldId id="292" r:id="rId71"/>
    <p:sldId id="293" r:id="rId72"/>
    <p:sldId id="294" r:id="rId73"/>
    <p:sldId id="295" r:id="rId74"/>
    <p:sldId id="296" r:id="rId75"/>
    <p:sldId id="297" r:id="rId76"/>
    <p:sldId id="298" r:id="rId77"/>
    <p:sldId id="299" r:id="rId78"/>
    <p:sldId id="300" r:id="rId79"/>
    <p:sldId id="301" r:id="rId80"/>
    <p:sldId id="302" r:id="rId81"/>
    <p:sldId id="303" r:id="rId82"/>
    <p:sldId id="304" r:id="rId83"/>
    <p:sldId id="305" r:id="rId84"/>
    <p:sldId id="306" r:id="rId85"/>
    <p:sldId id="307" r:id="rId86"/>
    <p:sldId id="308" r:id="rId87"/>
    <p:sldId id="309" r:id="rId88"/>
    <p:sldId id="310" r:id="rId89"/>
    <p:sldId id="311" r:id="rId90"/>
    <p:sldId id="312" r:id="rId91"/>
    <p:sldId id="313" r:id="rId92"/>
    <p:sldId id="314" r:id="rId93"/>
    <p:sldId id="315" r:id="rId94"/>
    <p:sldId id="316" r:id="rId95"/>
    <p:sldId id="317" r:id="rId96"/>
    <p:sldId id="318" r:id="rId97"/>
    <p:sldId id="319" r:id="rId98"/>
    <p:sldId id="320" r:id="rId99"/>
    <p:sldId id="321" r:id="rId100"/>
    <p:sldId id="322" r:id="rId101"/>
    <p:sldId id="323" r:id="rId102"/>
    <p:sldId id="324" r:id="rId103"/>
    <p:sldId id="325" r:id="rId104"/>
    <p:sldId id="326" r:id="rId105"/>
    <p:sldId id="327" r:id="rId106"/>
    <p:sldId id="328" r:id="rId107"/>
    <p:sldId id="329" r:id="rId108"/>
    <p:sldId id="330" r:id="rId109"/>
    <p:sldId id="331" r:id="rId110"/>
    <p:sldId id="332" r:id="rId111"/>
    <p:sldId id="333" r:id="rId112"/>
    <p:sldId id="334" r:id="rId11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ickainley" charset="1" panose="000005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Poppins" charset="1" panose="00000500000000000000"/>
      <p:regular r:id="rId17"/>
    </p:embeddedFont>
    <p:embeddedFont>
      <p:font typeface="Poppins Bold" charset="1" panose="00000800000000000000"/>
      <p:regular r:id="rId18"/>
    </p:embeddedFont>
    <p:embeddedFont>
      <p:font typeface="Poppins Italics" charset="1" panose="00000500000000000000"/>
      <p:regular r:id="rId19"/>
    </p:embeddedFont>
    <p:embeddedFont>
      <p:font typeface="Poppins Bold Italics" charset="1" panose="00000800000000000000"/>
      <p:regular r:id="rId20"/>
    </p:embeddedFont>
    <p:embeddedFont>
      <p:font typeface="Poppins Thin" charset="1" panose="00000300000000000000"/>
      <p:regular r:id="rId21"/>
    </p:embeddedFont>
    <p:embeddedFont>
      <p:font typeface="Poppins Thin Italics" charset="1" panose="00000300000000000000"/>
      <p:regular r:id="rId22"/>
    </p:embeddedFont>
    <p:embeddedFont>
      <p:font typeface="Poppins Extra-Light" charset="1" panose="00000300000000000000"/>
      <p:regular r:id="rId23"/>
    </p:embeddedFont>
    <p:embeddedFont>
      <p:font typeface="Poppins Extra-Light Italics" charset="1" panose="00000300000000000000"/>
      <p:regular r:id="rId24"/>
    </p:embeddedFont>
    <p:embeddedFont>
      <p:font typeface="Poppins Light" charset="1" panose="00000400000000000000"/>
      <p:regular r:id="rId25"/>
    </p:embeddedFont>
    <p:embeddedFont>
      <p:font typeface="Poppins Light Italics" charset="1" panose="00000400000000000000"/>
      <p:regular r:id="rId26"/>
    </p:embeddedFont>
    <p:embeddedFont>
      <p:font typeface="Poppins Medium" charset="1" panose="00000600000000000000"/>
      <p:regular r:id="rId27"/>
    </p:embeddedFont>
    <p:embeddedFont>
      <p:font typeface="Poppins Medium Italics" charset="1" panose="00000600000000000000"/>
      <p:regular r:id="rId28"/>
    </p:embeddedFont>
    <p:embeddedFont>
      <p:font typeface="Poppins Semi-Bold" charset="1" panose="00000700000000000000"/>
      <p:regular r:id="rId29"/>
    </p:embeddedFont>
    <p:embeddedFont>
      <p:font typeface="Poppins Semi-Bold Italics" charset="1" panose="00000700000000000000"/>
      <p:regular r:id="rId30"/>
    </p:embeddedFont>
    <p:embeddedFont>
      <p:font typeface="Poppins Ultra-Bold" charset="1" panose="00000900000000000000"/>
      <p:regular r:id="rId31"/>
    </p:embeddedFont>
    <p:embeddedFont>
      <p:font typeface="Poppins Ultra-Bold Italics" charset="1" panose="00000900000000000000"/>
      <p:regular r:id="rId32"/>
    </p:embeddedFont>
    <p:embeddedFont>
      <p:font typeface="Poppins Heavy" charset="1" panose="00000A00000000000000"/>
      <p:regular r:id="rId33"/>
    </p:embeddedFont>
    <p:embeddedFont>
      <p:font typeface="Poppins Heavy Italics" charset="1" panose="00000A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00" Target="slides/slide66.xml" Type="http://schemas.openxmlformats.org/officeDocument/2006/relationships/slide"/><Relationship Id="rId101" Target="slides/slide67.xml" Type="http://schemas.openxmlformats.org/officeDocument/2006/relationships/slide"/><Relationship Id="rId102" Target="slides/slide68.xml" Type="http://schemas.openxmlformats.org/officeDocument/2006/relationships/slide"/><Relationship Id="rId103" Target="slides/slide69.xml" Type="http://schemas.openxmlformats.org/officeDocument/2006/relationships/slide"/><Relationship Id="rId104" Target="slides/slide70.xml" Type="http://schemas.openxmlformats.org/officeDocument/2006/relationships/slide"/><Relationship Id="rId105" Target="slides/slide71.xml" Type="http://schemas.openxmlformats.org/officeDocument/2006/relationships/slide"/><Relationship Id="rId106" Target="slides/slide72.xml" Type="http://schemas.openxmlformats.org/officeDocument/2006/relationships/slide"/><Relationship Id="rId107" Target="slides/slide73.xml" Type="http://schemas.openxmlformats.org/officeDocument/2006/relationships/slide"/><Relationship Id="rId108" Target="slides/slide74.xml" Type="http://schemas.openxmlformats.org/officeDocument/2006/relationships/slide"/><Relationship Id="rId109" Target="slides/slide75.xml" Type="http://schemas.openxmlformats.org/officeDocument/2006/relationships/slide"/><Relationship Id="rId11" Target="fonts/font11.fntdata" Type="http://schemas.openxmlformats.org/officeDocument/2006/relationships/font"/><Relationship Id="rId110" Target="slides/slide76.xml" Type="http://schemas.openxmlformats.org/officeDocument/2006/relationships/slide"/><Relationship Id="rId111" Target="slides/slide77.xml" Type="http://schemas.openxmlformats.org/officeDocument/2006/relationships/slide"/><Relationship Id="rId112" Target="slides/slide78.xml" Type="http://schemas.openxmlformats.org/officeDocument/2006/relationships/slide"/><Relationship Id="rId113" Target="slides/slide79.xml" Type="http://schemas.openxmlformats.org/officeDocument/2006/relationships/slide"/><Relationship Id="rId114" Target="notesMasters/notesMaster1.xml" Type="http://schemas.openxmlformats.org/officeDocument/2006/relationships/notesMaster"/><Relationship Id="rId115" Target="theme/theme2.xml" Type="http://schemas.openxmlformats.org/officeDocument/2006/relationships/theme"/><Relationship Id="rId116" Target="notesSlides/notesSlide1.xml" Type="http://schemas.openxmlformats.org/officeDocument/2006/relationships/notesSlide"/><Relationship Id="rId117" Target="notesSlides/notesSlide2.xml" Type="http://schemas.openxmlformats.org/officeDocument/2006/relationships/notesSlide"/><Relationship Id="rId118" Target="notesSlides/notesSlide3.xml" Type="http://schemas.openxmlformats.org/officeDocument/2006/relationships/notesSlide"/><Relationship Id="rId119" Target="notesSlides/notesSlide4.xml" Type="http://schemas.openxmlformats.org/officeDocument/2006/relationships/notesSlide"/><Relationship Id="rId12" Target="fonts/font12.fntdata" Type="http://schemas.openxmlformats.org/officeDocument/2006/relationships/font"/><Relationship Id="rId120" Target="notesSlides/notesSlide5.xml" Type="http://schemas.openxmlformats.org/officeDocument/2006/relationships/notesSlide"/><Relationship Id="rId121" Target="notesSlides/notesSlide6.xml" Type="http://schemas.openxmlformats.org/officeDocument/2006/relationships/notesSlide"/><Relationship Id="rId122" Target="notesSlides/notesSlide7.xml" Type="http://schemas.openxmlformats.org/officeDocument/2006/relationships/notesSlide"/><Relationship Id="rId123" Target="notesSlides/notesSlide8.xml" Type="http://schemas.openxmlformats.org/officeDocument/2006/relationships/notesSlide"/><Relationship Id="rId124" Target="notesSlides/notesSlide9.xml" Type="http://schemas.openxmlformats.org/officeDocument/2006/relationships/notesSlide"/><Relationship Id="rId125" Target="notesSlides/notesSlide10.xml" Type="http://schemas.openxmlformats.org/officeDocument/2006/relationships/notesSlide"/><Relationship Id="rId126" Target="notesSlides/notesSlide11.xml" Type="http://schemas.openxmlformats.org/officeDocument/2006/relationships/notesSlide"/><Relationship Id="rId127" Target="notesSlides/notesSlide12.xml" Type="http://schemas.openxmlformats.org/officeDocument/2006/relationships/notesSlide"/><Relationship Id="rId128" Target="notesSlides/notesSlide13.xml" Type="http://schemas.openxmlformats.org/officeDocument/2006/relationships/note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slides/slide1.xml" Type="http://schemas.openxmlformats.org/officeDocument/2006/relationships/slide"/><Relationship Id="rId36" Target="slides/slide2.xml" Type="http://schemas.openxmlformats.org/officeDocument/2006/relationships/slide"/><Relationship Id="rId37" Target="slides/slide3.xml" Type="http://schemas.openxmlformats.org/officeDocument/2006/relationships/slide"/><Relationship Id="rId38" Target="slides/slide4.xml" Type="http://schemas.openxmlformats.org/officeDocument/2006/relationships/slide"/><Relationship Id="rId39" Target="slides/slide5.xml" Type="http://schemas.openxmlformats.org/officeDocument/2006/relationships/slide"/><Relationship Id="rId4" Target="theme/theme1.xml" Type="http://schemas.openxmlformats.org/officeDocument/2006/relationships/theme"/><Relationship Id="rId40" Target="slides/slide6.xml" Type="http://schemas.openxmlformats.org/officeDocument/2006/relationships/slide"/><Relationship Id="rId41" Target="slides/slide7.xml" Type="http://schemas.openxmlformats.org/officeDocument/2006/relationships/slide"/><Relationship Id="rId42" Target="slides/slide8.xml" Type="http://schemas.openxmlformats.org/officeDocument/2006/relationships/slide"/><Relationship Id="rId43" Target="slides/slide9.xml" Type="http://schemas.openxmlformats.org/officeDocument/2006/relationships/slide"/><Relationship Id="rId44" Target="slides/slide10.xml" Type="http://schemas.openxmlformats.org/officeDocument/2006/relationships/slide"/><Relationship Id="rId45" Target="slides/slide11.xml" Type="http://schemas.openxmlformats.org/officeDocument/2006/relationships/slide"/><Relationship Id="rId46" Target="slides/slide12.xml" Type="http://schemas.openxmlformats.org/officeDocument/2006/relationships/slide"/><Relationship Id="rId47" Target="slides/slide13.xml" Type="http://schemas.openxmlformats.org/officeDocument/2006/relationships/slide"/><Relationship Id="rId48" Target="slides/slide14.xml" Type="http://schemas.openxmlformats.org/officeDocument/2006/relationships/slide"/><Relationship Id="rId49" Target="slides/slide15.xml" Type="http://schemas.openxmlformats.org/officeDocument/2006/relationships/slide"/><Relationship Id="rId5" Target="tableStyles.xml" Type="http://schemas.openxmlformats.org/officeDocument/2006/relationships/tableStyles"/><Relationship Id="rId50" Target="slides/slide16.xml" Type="http://schemas.openxmlformats.org/officeDocument/2006/relationships/slide"/><Relationship Id="rId51" Target="slides/slide17.xml" Type="http://schemas.openxmlformats.org/officeDocument/2006/relationships/slide"/><Relationship Id="rId52" Target="slides/slide18.xml" Type="http://schemas.openxmlformats.org/officeDocument/2006/relationships/slide"/><Relationship Id="rId53" Target="slides/slide19.xml" Type="http://schemas.openxmlformats.org/officeDocument/2006/relationships/slide"/><Relationship Id="rId54" Target="slides/slide20.xml" Type="http://schemas.openxmlformats.org/officeDocument/2006/relationships/slide"/><Relationship Id="rId55" Target="slides/slide21.xml" Type="http://schemas.openxmlformats.org/officeDocument/2006/relationships/slide"/><Relationship Id="rId56" Target="slides/slide22.xml" Type="http://schemas.openxmlformats.org/officeDocument/2006/relationships/slide"/><Relationship Id="rId57" Target="slides/slide23.xml" Type="http://schemas.openxmlformats.org/officeDocument/2006/relationships/slide"/><Relationship Id="rId58" Target="slides/slide24.xml" Type="http://schemas.openxmlformats.org/officeDocument/2006/relationships/slide"/><Relationship Id="rId59" Target="slides/slide25.xml" Type="http://schemas.openxmlformats.org/officeDocument/2006/relationships/slide"/><Relationship Id="rId6" Target="fonts/font6.fntdata" Type="http://schemas.openxmlformats.org/officeDocument/2006/relationships/font"/><Relationship Id="rId60" Target="slides/slide26.xml" Type="http://schemas.openxmlformats.org/officeDocument/2006/relationships/slide"/><Relationship Id="rId61" Target="slides/slide27.xml" Type="http://schemas.openxmlformats.org/officeDocument/2006/relationships/slide"/><Relationship Id="rId62" Target="slides/slide28.xml" Type="http://schemas.openxmlformats.org/officeDocument/2006/relationships/slide"/><Relationship Id="rId63" Target="slides/slide29.xml" Type="http://schemas.openxmlformats.org/officeDocument/2006/relationships/slide"/><Relationship Id="rId64" Target="slides/slide30.xml" Type="http://schemas.openxmlformats.org/officeDocument/2006/relationships/slide"/><Relationship Id="rId65" Target="slides/slide31.xml" Type="http://schemas.openxmlformats.org/officeDocument/2006/relationships/slide"/><Relationship Id="rId66" Target="slides/slide32.xml" Type="http://schemas.openxmlformats.org/officeDocument/2006/relationships/slide"/><Relationship Id="rId67" Target="slides/slide33.xml" Type="http://schemas.openxmlformats.org/officeDocument/2006/relationships/slide"/><Relationship Id="rId68" Target="slides/slide34.xml" Type="http://schemas.openxmlformats.org/officeDocument/2006/relationships/slide"/><Relationship Id="rId69" Target="slides/slide35.xml" Type="http://schemas.openxmlformats.org/officeDocument/2006/relationships/slide"/><Relationship Id="rId7" Target="fonts/font7.fntdata" Type="http://schemas.openxmlformats.org/officeDocument/2006/relationships/font"/><Relationship Id="rId70" Target="slides/slide36.xml" Type="http://schemas.openxmlformats.org/officeDocument/2006/relationships/slide"/><Relationship Id="rId71" Target="slides/slide37.xml" Type="http://schemas.openxmlformats.org/officeDocument/2006/relationships/slide"/><Relationship Id="rId72" Target="slides/slide38.xml" Type="http://schemas.openxmlformats.org/officeDocument/2006/relationships/slide"/><Relationship Id="rId73" Target="slides/slide39.xml" Type="http://schemas.openxmlformats.org/officeDocument/2006/relationships/slide"/><Relationship Id="rId74" Target="slides/slide40.xml" Type="http://schemas.openxmlformats.org/officeDocument/2006/relationships/slide"/><Relationship Id="rId75" Target="slides/slide41.xml" Type="http://schemas.openxmlformats.org/officeDocument/2006/relationships/slide"/><Relationship Id="rId76" Target="slides/slide42.xml" Type="http://schemas.openxmlformats.org/officeDocument/2006/relationships/slide"/><Relationship Id="rId77" Target="slides/slide43.xml" Type="http://schemas.openxmlformats.org/officeDocument/2006/relationships/slide"/><Relationship Id="rId78" Target="slides/slide44.xml" Type="http://schemas.openxmlformats.org/officeDocument/2006/relationships/slide"/><Relationship Id="rId79" Target="slides/slide45.xml" Type="http://schemas.openxmlformats.org/officeDocument/2006/relationships/slide"/><Relationship Id="rId8" Target="fonts/font8.fntdata" Type="http://schemas.openxmlformats.org/officeDocument/2006/relationships/font"/><Relationship Id="rId80" Target="slides/slide46.xml" Type="http://schemas.openxmlformats.org/officeDocument/2006/relationships/slide"/><Relationship Id="rId81" Target="slides/slide47.xml" Type="http://schemas.openxmlformats.org/officeDocument/2006/relationships/slide"/><Relationship Id="rId82" Target="slides/slide48.xml" Type="http://schemas.openxmlformats.org/officeDocument/2006/relationships/slide"/><Relationship Id="rId83" Target="slides/slide49.xml" Type="http://schemas.openxmlformats.org/officeDocument/2006/relationships/slide"/><Relationship Id="rId84" Target="slides/slide50.xml" Type="http://schemas.openxmlformats.org/officeDocument/2006/relationships/slide"/><Relationship Id="rId85" Target="slides/slide51.xml" Type="http://schemas.openxmlformats.org/officeDocument/2006/relationships/slide"/><Relationship Id="rId86" Target="slides/slide52.xml" Type="http://schemas.openxmlformats.org/officeDocument/2006/relationships/slide"/><Relationship Id="rId87" Target="slides/slide53.xml" Type="http://schemas.openxmlformats.org/officeDocument/2006/relationships/slide"/><Relationship Id="rId88" Target="slides/slide54.xml" Type="http://schemas.openxmlformats.org/officeDocument/2006/relationships/slide"/><Relationship Id="rId89" Target="slides/slide55.xml" Type="http://schemas.openxmlformats.org/officeDocument/2006/relationships/slide"/><Relationship Id="rId9" Target="fonts/font9.fntdata" Type="http://schemas.openxmlformats.org/officeDocument/2006/relationships/font"/><Relationship Id="rId90" Target="slides/slide56.xml" Type="http://schemas.openxmlformats.org/officeDocument/2006/relationships/slide"/><Relationship Id="rId91" Target="slides/slide57.xml" Type="http://schemas.openxmlformats.org/officeDocument/2006/relationships/slide"/><Relationship Id="rId92" Target="slides/slide58.xml" Type="http://schemas.openxmlformats.org/officeDocument/2006/relationships/slide"/><Relationship Id="rId93" Target="slides/slide59.xml" Type="http://schemas.openxmlformats.org/officeDocument/2006/relationships/slide"/><Relationship Id="rId94" Target="slides/slide60.xml" Type="http://schemas.openxmlformats.org/officeDocument/2006/relationships/slide"/><Relationship Id="rId95" Target="slides/slide61.xml" Type="http://schemas.openxmlformats.org/officeDocument/2006/relationships/slide"/><Relationship Id="rId96" Target="slides/slide62.xml" Type="http://schemas.openxmlformats.org/officeDocument/2006/relationships/slide"/><Relationship Id="rId97" Target="slides/slide63.xml" Type="http://schemas.openxmlformats.org/officeDocument/2006/relationships/slide"/><Relationship Id="rId98" Target="slides/slide64.xml" Type="http://schemas.openxmlformats.org/officeDocument/2006/relationships/slide"/><Relationship Id="rId99" Target="slides/slide65.xml" Type="http://schemas.openxmlformats.org/officeDocument/2006/relationships/slide"/></Relationships>
</file>

<file path=ppt/media/VAF1j4ox6hA.mp4>
</file>

<file path=ppt/media/VAF1jQ8oltg.mp4>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png>
</file>

<file path=ppt/media/image26.svg>
</file>

<file path=ppt/media/image27.png>
</file>

<file path=ppt/media/image28.sv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59.jpeg>
</file>

<file path=ppt/media/image6.sv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4.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3.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9.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m3rftx xkon li sab had slid lwel </a:t>
            </a:r>
          </a:p>
          <a:p>
            <a:r>
              <a:rPr lang="en-US"/>
              <a:t>walakin 4ah logo dial EST mjax m3a  les colores dial dial font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composer create-project codeigniter4/appstarter project-root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9.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0.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1.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5.png" Type="http://schemas.openxmlformats.org/officeDocument/2006/relationships/image"/><Relationship Id="rId4" Target="../media/image6.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2.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4.png" Type="http://schemas.openxmlformats.org/officeDocument/2006/relationships/image"/><Relationship Id="rId4" Target="../media/image15.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 Id="rId5" Target="../media/image23.svg" Type="http://schemas.openxmlformats.org/officeDocument/2006/relationships/image"/><Relationship Id="rId6" Target="../media/image24.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29.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s>
</file>

<file path=ppt/slides/_rels/slide4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s>
</file>

<file path=ppt/slides/_rels/slide4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34.png" Type="http://schemas.openxmlformats.org/officeDocument/2006/relationships/image"/><Relationship Id="rId4" Target="../media/image35.png" Type="http://schemas.openxmlformats.org/officeDocument/2006/relationships/image"/></Relationships>
</file>

<file path=ppt/slides/_rels/slide4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s>
</file>

<file path=ppt/slides/_rels/slide4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 Id="rId3" Target="../media/image38.png" Type="http://schemas.openxmlformats.org/officeDocument/2006/relationships/image"/><Relationship Id="rId4" Target="../media/image39.png" Type="http://schemas.openxmlformats.org/officeDocument/2006/relationships/image"/></Relationships>
</file>

<file path=ppt/slides/_rels/slide4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s>
</file>

<file path=ppt/slides/_rels/slide4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 Id="rId3" Target="https://www.codeigniter.com/user_guide/outgoing/view_layouts.html" TargetMode="External" Type="http://schemas.openxmlformats.org/officeDocument/2006/relationships/hyperlink"/></Relationships>
</file>

<file path=ppt/slides/_rels/slide4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2.png" Type="http://schemas.openxmlformats.org/officeDocument/2006/relationships/image"/><Relationship Id="rId3" Target="https://www.codeigniter.com/user_guide/outgoing/view_layouts.html" TargetMode="External" Type="http://schemas.openxmlformats.org/officeDocument/2006/relationships/hyperlink"/></Relationships>
</file>

<file path=ppt/slides/_rels/slide4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3.png" Type="http://schemas.openxmlformats.org/officeDocument/2006/relationships/image"/><Relationship Id="rId3" Target="../media/image44.png" Type="http://schemas.openxmlformats.org/officeDocument/2006/relationships/image"/><Relationship Id="rId4" Target="https://www.codeigniter.com/user_guide/outgoing/view_layouts.html" TargetMode="External" Type="http://schemas.openxmlformats.org/officeDocument/2006/relationships/hyperlink"/></Relationships>
</file>

<file path=ppt/slides/_rels/slide4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5.png" Type="http://schemas.openxmlformats.org/officeDocument/2006/relationships/image"/><Relationship Id="rId3" Target="../media/image46.png" Type="http://schemas.openxmlformats.org/officeDocument/2006/relationships/image"/><Relationship Id="rId4" Target="https://www.codeigniter.com/user_guide/outgoing/view_layouts.html" TargetMode="External" Type="http://schemas.openxmlformats.org/officeDocument/2006/relationships/hyperlink"/></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7.png" Type="http://schemas.openxmlformats.org/officeDocument/2006/relationships/image"/><Relationship Id="rId3" Target="https://www.codeigniter.com/user_guide/outgoing/view_layouts.html" TargetMode="External" Type="http://schemas.openxmlformats.org/officeDocument/2006/relationships/hyperlink"/></Relationships>
</file>

<file path=ppt/slides/_rels/slide5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5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8.png" Type="http://schemas.openxmlformats.org/officeDocument/2006/relationships/image"/></Relationships>
</file>

<file path=ppt/slides/_rels/slide5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9.png" Type="http://schemas.openxmlformats.org/officeDocument/2006/relationships/image"/></Relationships>
</file>

<file path=ppt/slides/_rels/slide5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0.png" Type="http://schemas.openxmlformats.org/officeDocument/2006/relationships/image"/><Relationship Id="rId3" Target="../media/image51.png" Type="http://schemas.openxmlformats.org/officeDocument/2006/relationships/image"/></Relationships>
</file>

<file path=ppt/slides/_rels/slide5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5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2.png" Type="http://schemas.openxmlformats.org/officeDocument/2006/relationships/image"/></Relationships>
</file>

<file path=ppt/slides/_rels/slide5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3.png" Type="http://schemas.openxmlformats.org/officeDocument/2006/relationships/image"/><Relationship Id="rId3" Target="../media/image54.png" Type="http://schemas.openxmlformats.org/officeDocument/2006/relationships/image"/></Relationships>
</file>

<file path=ppt/slides/_rels/slide5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5.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6.png" Type="http://schemas.openxmlformats.org/officeDocument/2006/relationships/image"/><Relationship Id="rId3" Target="../media/image57.png" Type="http://schemas.openxmlformats.org/officeDocument/2006/relationships/image"/></Relationships>
</file>

<file path=ppt/slides/_rels/slide6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8.jpeg" Type="http://schemas.openxmlformats.org/officeDocument/2006/relationships/image"/><Relationship Id="rId3" Target="../media/VAF1jQ8oltg.mp4" Type="http://schemas.openxmlformats.org/officeDocument/2006/relationships/video"/><Relationship Id="rId4" Target="../media/VAF1jQ8oltg.mp4" Type="http://schemas.microsoft.com/office/2007/relationships/media"/></Relationships>
</file>

<file path=ppt/slides/_rels/slide6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9.jpeg" Type="http://schemas.openxmlformats.org/officeDocument/2006/relationships/image"/><Relationship Id="rId3" Target="../media/VAF1j4ox6hA.mp4" Type="http://schemas.openxmlformats.org/officeDocument/2006/relationships/video"/><Relationship Id="rId4" Target="../media/VAF1j4ox6hA.mp4" Type="http://schemas.microsoft.com/office/2007/relationships/media"/></Relationships>
</file>

<file path=ppt/slides/_rels/slide6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31.png" Type="http://schemas.openxmlformats.org/officeDocument/2006/relationships/image"/></Relationships>
</file>

<file path=ppt/slides/_rels/slide6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0.png" Type="http://schemas.openxmlformats.org/officeDocument/2006/relationships/image"/></Relationships>
</file>

<file path=ppt/slides/_rels/slide6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1.png" Type="http://schemas.openxmlformats.org/officeDocument/2006/relationships/image"/></Relationships>
</file>

<file path=ppt/slides/_rels/slide6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2.png" Type="http://schemas.openxmlformats.org/officeDocument/2006/relationships/image"/><Relationship Id="rId3" Target="../media/image63.png" Type="http://schemas.openxmlformats.org/officeDocument/2006/relationships/image"/></Relationships>
</file>

<file path=ppt/slides/_rels/slide6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4.png" Type="http://schemas.openxmlformats.org/officeDocument/2006/relationships/image"/><Relationship Id="rId3" Target="../media/image65.png" Type="http://schemas.openxmlformats.org/officeDocument/2006/relationships/image"/></Relationships>
</file>

<file path=ppt/slides/_rels/slide6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6.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7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7.png" Type="http://schemas.openxmlformats.org/officeDocument/2006/relationships/image"/><Relationship Id="rId3" Target="../media/image68.png" Type="http://schemas.openxmlformats.org/officeDocument/2006/relationships/image"/></Relationships>
</file>

<file path=ppt/slides/_rels/slide7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9.png" Type="http://schemas.openxmlformats.org/officeDocument/2006/relationships/image"/></Relationships>
</file>

<file path=ppt/slides/_rels/slide7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0.png" Type="http://schemas.openxmlformats.org/officeDocument/2006/relationships/image"/></Relationships>
</file>

<file path=ppt/slides/_rels/slide7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1.png" Type="http://schemas.openxmlformats.org/officeDocument/2006/relationships/image"/><Relationship Id="rId3" Target="../media/image72.png" Type="http://schemas.openxmlformats.org/officeDocument/2006/relationships/image"/><Relationship Id="rId4" Target="../media/image73.png" Type="http://schemas.openxmlformats.org/officeDocument/2006/relationships/image"/></Relationships>
</file>

<file path=ppt/slides/_rels/slide7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s>
</file>

<file path=ppt/slides/_rels/slide7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4.png" Type="http://schemas.openxmlformats.org/officeDocument/2006/relationships/image"/></Relationships>
</file>

<file path=ppt/slides/_rels/slide7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5.png" Type="http://schemas.openxmlformats.org/officeDocument/2006/relationships/image"/></Relationships>
</file>

<file path=ppt/slides/_rels/slide7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https://getcomposer.org/Composer-Setup.exe" TargetMode="External" Type="http://schemas.openxmlformats.org/officeDocument/2006/relationships/hyperlink"/><Relationship Id="rId4" Target="../media/image7.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700000">
            <a:off x="15004959" y="1860459"/>
            <a:ext cx="6566081" cy="6566081"/>
            <a:chOff x="0" y="0"/>
            <a:chExt cx="1913890" cy="1913890"/>
          </a:xfrm>
        </p:grpSpPr>
        <p:sp>
          <p:nvSpPr>
            <p:cNvPr name="Freeform 3" id="3"/>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FF914D"/>
            </a:solidFill>
          </p:spPr>
        </p:sp>
      </p:grpSp>
      <p:grpSp>
        <p:nvGrpSpPr>
          <p:cNvPr name="Group 4" id="4"/>
          <p:cNvGrpSpPr/>
          <p:nvPr/>
        </p:nvGrpSpPr>
        <p:grpSpPr>
          <a:xfrm rot="2700000">
            <a:off x="15361560" y="2217060"/>
            <a:ext cx="5852880" cy="5852880"/>
            <a:chOff x="0" y="0"/>
            <a:chExt cx="1913890" cy="1913890"/>
          </a:xfrm>
        </p:grpSpPr>
        <p:sp>
          <p:nvSpPr>
            <p:cNvPr name="Freeform 5" id="5"/>
            <p:cNvSpPr/>
            <p:nvPr/>
          </p:nvSpPr>
          <p:spPr>
            <a:xfrm flipH="false" flipV="false" rot="0">
              <a:off x="0" y="0"/>
              <a:ext cx="1913890" cy="1913890"/>
            </a:xfrm>
            <a:custGeom>
              <a:avLst/>
              <a:gdLst/>
              <a:ahLst/>
              <a:cxnLst/>
              <a:rect r="r" b="b" t="t" l="l"/>
              <a:pathLst>
                <a:path h="1913890" w="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E9460F"/>
            </a:solidFill>
          </p:spPr>
        </p:sp>
      </p:grpSp>
      <p:grpSp>
        <p:nvGrpSpPr>
          <p:cNvPr name="Group 6" id="6"/>
          <p:cNvGrpSpPr/>
          <p:nvPr/>
        </p:nvGrpSpPr>
        <p:grpSpPr>
          <a:xfrm rot="2700000">
            <a:off x="11143419" y="8163269"/>
            <a:ext cx="6164339" cy="6164339"/>
            <a:chOff x="0" y="0"/>
            <a:chExt cx="1913890" cy="1913890"/>
          </a:xfrm>
        </p:grpSpPr>
        <p:sp>
          <p:nvSpPr>
            <p:cNvPr name="Freeform 7" id="7"/>
            <p:cNvSpPr/>
            <p:nvPr/>
          </p:nvSpPr>
          <p:spPr>
            <a:xfrm flipH="false" flipV="false" rot="0">
              <a:off x="0" y="0"/>
              <a:ext cx="1913890" cy="1913890"/>
            </a:xfrm>
            <a:custGeom>
              <a:avLst/>
              <a:gdLst/>
              <a:ahLst/>
              <a:cxnLst/>
              <a:rect r="r" b="b" t="t" l="l"/>
              <a:pathLst>
                <a:path h="1913890" w="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914D"/>
            </a:solidFill>
          </p:spPr>
        </p:sp>
      </p:grpSp>
      <p:grpSp>
        <p:nvGrpSpPr>
          <p:cNvPr name="Group 8" id="8"/>
          <p:cNvGrpSpPr/>
          <p:nvPr/>
        </p:nvGrpSpPr>
        <p:grpSpPr>
          <a:xfrm rot="0">
            <a:off x="0" y="0"/>
            <a:ext cx="541602" cy="10287000"/>
            <a:chOff x="0" y="0"/>
            <a:chExt cx="157867" cy="2998468"/>
          </a:xfrm>
        </p:grpSpPr>
        <p:sp>
          <p:nvSpPr>
            <p:cNvPr name="Freeform 9" id="9"/>
            <p:cNvSpPr/>
            <p:nvPr/>
          </p:nvSpPr>
          <p:spPr>
            <a:xfrm flipH="false" flipV="false" rot="0">
              <a:off x="0" y="0"/>
              <a:ext cx="157867" cy="2998468"/>
            </a:xfrm>
            <a:custGeom>
              <a:avLst/>
              <a:gdLst/>
              <a:ahLst/>
              <a:cxnLst/>
              <a:rect r="r" b="b" t="t" l="l"/>
              <a:pathLst>
                <a:path h="2998468" w="157867">
                  <a:moveTo>
                    <a:pt x="0" y="0"/>
                  </a:moveTo>
                  <a:lnTo>
                    <a:pt x="157867" y="0"/>
                  </a:lnTo>
                  <a:lnTo>
                    <a:pt x="157867" y="2998468"/>
                  </a:lnTo>
                  <a:lnTo>
                    <a:pt x="0" y="2998468"/>
                  </a:lnTo>
                  <a:close/>
                </a:path>
              </a:pathLst>
            </a:custGeom>
            <a:solidFill>
              <a:srgbClr val="E9460F"/>
            </a:solidFill>
          </p:spPr>
        </p:sp>
      </p:grpSp>
      <p:sp>
        <p:nvSpPr>
          <p:cNvPr name="Freeform 10" id="10"/>
          <p:cNvSpPr/>
          <p:nvPr/>
        </p:nvSpPr>
        <p:spPr>
          <a:xfrm flipH="false" flipV="false" rot="0">
            <a:off x="12402390" y="500579"/>
            <a:ext cx="4856910" cy="2185068"/>
          </a:xfrm>
          <a:custGeom>
            <a:avLst/>
            <a:gdLst/>
            <a:ahLst/>
            <a:cxnLst/>
            <a:rect r="r" b="b" t="t" l="l"/>
            <a:pathLst>
              <a:path h="2185068" w="4856910">
                <a:moveTo>
                  <a:pt x="0" y="0"/>
                </a:moveTo>
                <a:lnTo>
                  <a:pt x="4856910" y="0"/>
                </a:lnTo>
                <a:lnTo>
                  <a:pt x="4856910" y="2185069"/>
                </a:lnTo>
                <a:lnTo>
                  <a:pt x="0" y="2185069"/>
                </a:lnTo>
                <a:lnTo>
                  <a:pt x="0" y="0"/>
                </a:lnTo>
                <a:close/>
              </a:path>
            </a:pathLst>
          </a:custGeom>
          <a:blipFill>
            <a:blip r:embed="rId3"/>
            <a:stretch>
              <a:fillRect l="0" t="0" r="0" b="0"/>
            </a:stretch>
          </a:blipFill>
        </p:spPr>
      </p:sp>
      <p:sp>
        <p:nvSpPr>
          <p:cNvPr name="Freeform 11" id="11"/>
          <p:cNvSpPr/>
          <p:nvPr/>
        </p:nvSpPr>
        <p:spPr>
          <a:xfrm flipH="false" flipV="false" rot="0">
            <a:off x="5243498" y="4668614"/>
            <a:ext cx="3900502" cy="4613497"/>
          </a:xfrm>
          <a:custGeom>
            <a:avLst/>
            <a:gdLst/>
            <a:ahLst/>
            <a:cxnLst/>
            <a:rect r="r" b="b" t="t" l="l"/>
            <a:pathLst>
              <a:path h="4613497" w="3900502">
                <a:moveTo>
                  <a:pt x="0" y="0"/>
                </a:moveTo>
                <a:lnTo>
                  <a:pt x="3900502" y="0"/>
                </a:lnTo>
                <a:lnTo>
                  <a:pt x="3900502" y="4613497"/>
                </a:lnTo>
                <a:lnTo>
                  <a:pt x="0" y="4613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1037306" y="1593114"/>
            <a:ext cx="12616379" cy="2972299"/>
            <a:chOff x="0" y="0"/>
            <a:chExt cx="16821839" cy="3963065"/>
          </a:xfrm>
        </p:grpSpPr>
        <p:sp>
          <p:nvSpPr>
            <p:cNvPr name="TextBox 13" id="13"/>
            <p:cNvSpPr txBox="true"/>
            <p:nvPr/>
          </p:nvSpPr>
          <p:spPr>
            <a:xfrm rot="0">
              <a:off x="0" y="104775"/>
              <a:ext cx="12701147" cy="1419875"/>
            </a:xfrm>
            <a:prstGeom prst="rect">
              <a:avLst/>
            </a:prstGeom>
          </p:spPr>
          <p:txBody>
            <a:bodyPr anchor="t" rtlCol="false" tIns="0" lIns="0" bIns="0" rIns="0">
              <a:spAutoFit/>
            </a:bodyPr>
            <a:lstStyle/>
            <a:p>
              <a:pPr>
                <a:lnSpc>
                  <a:spcPts val="7927"/>
                </a:lnSpc>
              </a:pPr>
              <a:r>
                <a:rPr lang="en-US" sz="7550" spc="755">
                  <a:solidFill>
                    <a:srgbClr val="EE4323"/>
                  </a:solidFill>
                  <a:latin typeface="Canva Sans"/>
                </a:rPr>
                <a:t>FRAMEWORK</a:t>
              </a:r>
            </a:p>
          </p:txBody>
        </p:sp>
        <p:sp>
          <p:nvSpPr>
            <p:cNvPr name="TextBox 14" id="14"/>
            <p:cNvSpPr txBox="true"/>
            <p:nvPr/>
          </p:nvSpPr>
          <p:spPr>
            <a:xfrm rot="0">
              <a:off x="0" y="1696100"/>
              <a:ext cx="16821839" cy="2266965"/>
            </a:xfrm>
            <a:prstGeom prst="rect">
              <a:avLst/>
            </a:prstGeom>
          </p:spPr>
          <p:txBody>
            <a:bodyPr anchor="t" rtlCol="false" tIns="0" lIns="0" bIns="0" rIns="0">
              <a:spAutoFit/>
            </a:bodyPr>
            <a:lstStyle/>
            <a:p>
              <a:pPr>
                <a:lnSpc>
                  <a:spcPts val="12600"/>
                </a:lnSpc>
              </a:pPr>
              <a:r>
                <a:rPr lang="en-US" sz="12000" spc="600">
                  <a:solidFill>
                    <a:srgbClr val="FF914D"/>
                  </a:solidFill>
                  <a:latin typeface="Canva Sans Bold"/>
                </a:rPr>
                <a:t>CODEIGNITER</a:t>
              </a:r>
            </a:p>
          </p:txBody>
        </p:sp>
      </p:grpSp>
      <p:sp>
        <p:nvSpPr>
          <p:cNvPr name="TextBox 15" id="15"/>
          <p:cNvSpPr txBox="true"/>
          <p:nvPr/>
        </p:nvSpPr>
        <p:spPr>
          <a:xfrm rot="0">
            <a:off x="785151" y="9464476"/>
            <a:ext cx="7188547" cy="586740"/>
          </a:xfrm>
          <a:prstGeom prst="rect">
            <a:avLst/>
          </a:prstGeom>
        </p:spPr>
        <p:txBody>
          <a:bodyPr anchor="t" rtlCol="false" tIns="0" lIns="0" bIns="0" rIns="0">
            <a:spAutoFit/>
          </a:bodyPr>
          <a:lstStyle/>
          <a:p>
            <a:pPr algn="ctr">
              <a:lnSpc>
                <a:spcPts val="4830"/>
              </a:lnSpc>
              <a:spcBef>
                <a:spcPct val="0"/>
              </a:spcBef>
            </a:pPr>
            <a:r>
              <a:rPr lang="en-US" sz="3500">
                <a:solidFill>
                  <a:srgbClr val="000000"/>
                </a:solidFill>
                <a:latin typeface="Canva Sans Bold"/>
              </a:rPr>
              <a:t>Année Universitaire:    2023/2024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940950" y="-1095203"/>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86A13"/>
            </a:solidFill>
          </p:spPr>
        </p:sp>
      </p:grpSp>
      <p:grpSp>
        <p:nvGrpSpPr>
          <p:cNvPr name="Group 4" id="4"/>
          <p:cNvGrpSpPr/>
          <p:nvPr/>
        </p:nvGrpSpPr>
        <p:grpSpPr>
          <a:xfrm rot="0">
            <a:off x="-3532566" y="4936760"/>
            <a:ext cx="8486400" cy="8486400"/>
            <a:chOff x="0" y="0"/>
            <a:chExt cx="11315200" cy="11315200"/>
          </a:xfrm>
        </p:grpSpPr>
        <p:sp>
          <p:nvSpPr>
            <p:cNvPr name="Freeform 5" id="5"/>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alpha val="25882"/>
              </a:srgbClr>
            </a:solidFill>
          </p:spPr>
        </p:sp>
      </p:grpSp>
      <p:sp>
        <p:nvSpPr>
          <p:cNvPr name="TextBox 6" id="6"/>
          <p:cNvSpPr txBox="true"/>
          <p:nvPr/>
        </p:nvSpPr>
        <p:spPr>
          <a:xfrm rot="0">
            <a:off x="2622225" y="1927629"/>
            <a:ext cx="13043550" cy="1926717"/>
          </a:xfrm>
          <a:prstGeom prst="rect">
            <a:avLst/>
          </a:prstGeom>
        </p:spPr>
        <p:txBody>
          <a:bodyPr anchor="t" rtlCol="false" tIns="0" lIns="0" bIns="0" rIns="0">
            <a:spAutoFit/>
          </a:bodyPr>
          <a:lstStyle/>
          <a:p>
            <a:pPr>
              <a:lnSpc>
                <a:spcPts val="3863"/>
              </a:lnSpc>
            </a:pPr>
            <a:r>
              <a:rPr lang="en-US" sz="2799">
                <a:solidFill>
                  <a:srgbClr val="333333"/>
                </a:solidFill>
                <a:latin typeface="Canva Sans"/>
              </a:rPr>
              <a:t>Pour créer une projet CodeIgniter tu dois d’abord ouvrire votre invite de commandes et accèder à votre dossier htdocs </a:t>
            </a:r>
            <a:r>
              <a:rPr lang="en-US" sz="2799">
                <a:solidFill>
                  <a:srgbClr val="FF914D"/>
                </a:solidFill>
                <a:latin typeface="Canva Sans"/>
              </a:rPr>
              <a:t>C:\xampp1\htdocs</a:t>
            </a:r>
            <a:r>
              <a:rPr lang="en-US" sz="2799">
                <a:solidFill>
                  <a:srgbClr val="333333"/>
                </a:solidFill>
                <a:latin typeface="Canva Sans"/>
              </a:rPr>
              <a:t> via la commande </a:t>
            </a:r>
            <a:r>
              <a:rPr lang="en-US" sz="2799">
                <a:solidFill>
                  <a:srgbClr val="3174CD"/>
                </a:solidFill>
                <a:latin typeface="Canva Sans Bold"/>
              </a:rPr>
              <a:t>cd</a:t>
            </a:r>
            <a:r>
              <a:rPr lang="en-US" sz="2799">
                <a:solidFill>
                  <a:srgbClr val="333333"/>
                </a:solidFill>
                <a:latin typeface="Canva Sans"/>
              </a:rPr>
              <a:t> .</a:t>
            </a:r>
          </a:p>
          <a:p>
            <a:pPr algn="l">
              <a:lnSpc>
                <a:spcPts val="3863"/>
              </a:lnSpc>
            </a:pPr>
          </a:p>
        </p:txBody>
      </p:sp>
      <p:grpSp>
        <p:nvGrpSpPr>
          <p:cNvPr name="Group 7" id="7"/>
          <p:cNvGrpSpPr/>
          <p:nvPr/>
        </p:nvGrpSpPr>
        <p:grpSpPr>
          <a:xfrm rot="0">
            <a:off x="5524146" y="3204853"/>
            <a:ext cx="8772069" cy="4717409"/>
            <a:chOff x="0" y="0"/>
            <a:chExt cx="18064843" cy="9714840"/>
          </a:xfrm>
        </p:grpSpPr>
        <p:sp>
          <p:nvSpPr>
            <p:cNvPr name="Freeform 8" id="8"/>
            <p:cNvSpPr/>
            <p:nvPr/>
          </p:nvSpPr>
          <p:spPr>
            <a:xfrm flipH="false" flipV="false" rot="0">
              <a:off x="0" y="0"/>
              <a:ext cx="18064823" cy="9714817"/>
            </a:xfrm>
            <a:custGeom>
              <a:avLst/>
              <a:gdLst/>
              <a:ahLst/>
              <a:cxnLst/>
              <a:rect r="r" b="b" t="t" l="l"/>
              <a:pathLst>
                <a:path h="9714817" w="18064823">
                  <a:moveTo>
                    <a:pt x="22281" y="0"/>
                  </a:moveTo>
                  <a:lnTo>
                    <a:pt x="18042542" y="0"/>
                  </a:lnTo>
                  <a:cubicBezTo>
                    <a:pt x="18054797" y="0"/>
                    <a:pt x="18064823" y="10171"/>
                    <a:pt x="18064823" y="22603"/>
                  </a:cubicBezTo>
                  <a:lnTo>
                    <a:pt x="18064823" y="9692215"/>
                  </a:lnTo>
                  <a:cubicBezTo>
                    <a:pt x="18064823" y="9704646"/>
                    <a:pt x="18054797" y="9714817"/>
                    <a:pt x="18042542" y="9714817"/>
                  </a:cubicBezTo>
                  <a:lnTo>
                    <a:pt x="22281" y="9714817"/>
                  </a:lnTo>
                  <a:cubicBezTo>
                    <a:pt x="10027" y="9714817"/>
                    <a:pt x="0" y="9704646"/>
                    <a:pt x="0" y="9692215"/>
                  </a:cubicBezTo>
                  <a:lnTo>
                    <a:pt x="0" y="22603"/>
                  </a:lnTo>
                  <a:cubicBezTo>
                    <a:pt x="0" y="10171"/>
                    <a:pt x="10027" y="0"/>
                    <a:pt x="22281" y="0"/>
                  </a:cubicBezTo>
                  <a:moveTo>
                    <a:pt x="22281" y="45205"/>
                  </a:moveTo>
                  <a:lnTo>
                    <a:pt x="22281" y="22603"/>
                  </a:lnTo>
                  <a:lnTo>
                    <a:pt x="44563" y="22603"/>
                  </a:lnTo>
                  <a:lnTo>
                    <a:pt x="44563" y="9692215"/>
                  </a:lnTo>
                  <a:lnTo>
                    <a:pt x="22281" y="9692215"/>
                  </a:lnTo>
                  <a:lnTo>
                    <a:pt x="22281" y="9669612"/>
                  </a:lnTo>
                  <a:lnTo>
                    <a:pt x="18042542" y="9669612"/>
                  </a:lnTo>
                  <a:lnTo>
                    <a:pt x="18042542" y="9692215"/>
                  </a:lnTo>
                  <a:lnTo>
                    <a:pt x="18020260" y="9692215"/>
                  </a:lnTo>
                  <a:lnTo>
                    <a:pt x="18020260" y="22603"/>
                  </a:lnTo>
                  <a:lnTo>
                    <a:pt x="18042542" y="22603"/>
                  </a:lnTo>
                  <a:lnTo>
                    <a:pt x="18042542" y="45205"/>
                  </a:lnTo>
                  <a:lnTo>
                    <a:pt x="22281" y="45205"/>
                  </a:lnTo>
                  <a:close/>
                </a:path>
              </a:pathLst>
            </a:custGeom>
            <a:solidFill>
              <a:srgbClr val="333333"/>
            </a:solidFill>
          </p:spPr>
        </p:sp>
      </p:grpSp>
      <p:sp>
        <p:nvSpPr>
          <p:cNvPr name="Freeform 9" id="9"/>
          <p:cNvSpPr/>
          <p:nvPr/>
        </p:nvSpPr>
        <p:spPr>
          <a:xfrm flipH="false" flipV="false" rot="0">
            <a:off x="5675274" y="3393107"/>
            <a:ext cx="8469812" cy="4340901"/>
          </a:xfrm>
          <a:custGeom>
            <a:avLst/>
            <a:gdLst/>
            <a:ahLst/>
            <a:cxnLst/>
            <a:rect r="r" b="b" t="t" l="l"/>
            <a:pathLst>
              <a:path h="4340901" w="8469812">
                <a:moveTo>
                  <a:pt x="0" y="0"/>
                </a:moveTo>
                <a:lnTo>
                  <a:pt x="8469812" y="0"/>
                </a:lnTo>
                <a:lnTo>
                  <a:pt x="8469812" y="4340901"/>
                </a:lnTo>
                <a:lnTo>
                  <a:pt x="0" y="4340901"/>
                </a:lnTo>
                <a:lnTo>
                  <a:pt x="0" y="0"/>
                </a:lnTo>
                <a:close/>
              </a:path>
            </a:pathLst>
          </a:custGeom>
          <a:blipFill>
            <a:blip r:embed="rId3"/>
            <a:stretch>
              <a:fillRect l="-1765" t="-2013" r="0" b="-2013"/>
            </a:stretch>
          </a:blipFill>
        </p:spPr>
      </p:sp>
      <p:sp>
        <p:nvSpPr>
          <p:cNvPr name="TextBox 10" id="10"/>
          <p:cNvSpPr txBox="true"/>
          <p:nvPr/>
        </p:nvSpPr>
        <p:spPr>
          <a:xfrm rot="0">
            <a:off x="2622225" y="1141235"/>
            <a:ext cx="10267029" cy="603504"/>
          </a:xfrm>
          <a:prstGeom prst="rect">
            <a:avLst/>
          </a:prstGeom>
        </p:spPr>
        <p:txBody>
          <a:bodyPr anchor="t" rtlCol="false" tIns="0" lIns="0" bIns="0" rIns="0">
            <a:spAutoFit/>
          </a:bodyPr>
          <a:lstStyle/>
          <a:p>
            <a:pPr algn="l">
              <a:lnSpc>
                <a:spcPts val="4967"/>
              </a:lnSpc>
            </a:pPr>
            <a:r>
              <a:rPr lang="en-US" sz="3600">
                <a:solidFill>
                  <a:srgbClr val="000000"/>
                </a:solidFill>
                <a:latin typeface="Canva Sans Bold"/>
              </a:rPr>
              <a:t>Création de projet de CodeIgniter</a:t>
            </a:r>
          </a:p>
        </p:txBody>
      </p:sp>
      <p:sp>
        <p:nvSpPr>
          <p:cNvPr name="TextBox 11" id="11"/>
          <p:cNvSpPr txBox="true"/>
          <p:nvPr/>
        </p:nvSpPr>
        <p:spPr>
          <a:xfrm rot="0">
            <a:off x="1028700" y="8103237"/>
            <a:ext cx="16348344" cy="1440942"/>
          </a:xfrm>
          <a:prstGeom prst="rect">
            <a:avLst/>
          </a:prstGeom>
        </p:spPr>
        <p:txBody>
          <a:bodyPr anchor="t" rtlCol="false" tIns="0" lIns="0" bIns="0" rIns="0">
            <a:spAutoFit/>
          </a:bodyPr>
          <a:lstStyle/>
          <a:p>
            <a:pPr algn="ctr">
              <a:lnSpc>
                <a:spcPts val="3863"/>
              </a:lnSpc>
            </a:pPr>
            <a:r>
              <a:rPr lang="en-US" sz="2799">
                <a:solidFill>
                  <a:srgbClr val="333333"/>
                </a:solidFill>
                <a:latin typeface="Canva Sans"/>
              </a:rPr>
              <a:t>Puis tu dois taper la commande ”</a:t>
            </a:r>
            <a:r>
              <a:rPr lang="en-US" sz="2799">
                <a:solidFill>
                  <a:srgbClr val="333333"/>
                </a:solidFill>
                <a:latin typeface="Canva Sans Bold"/>
              </a:rPr>
              <a:t> </a:t>
            </a:r>
            <a:r>
              <a:rPr lang="en-US" sz="2799">
                <a:solidFill>
                  <a:srgbClr val="FF914D"/>
                </a:solidFill>
                <a:latin typeface="Canva Sans Bold"/>
              </a:rPr>
              <a:t>composer create-project codeigniter4/appstarter</a:t>
            </a:r>
            <a:r>
              <a:rPr lang="en-US" sz="2799">
                <a:solidFill>
                  <a:srgbClr val="333333"/>
                </a:solidFill>
                <a:latin typeface="Canva Sans"/>
              </a:rPr>
              <a:t> </a:t>
            </a:r>
            <a:r>
              <a:rPr lang="en-US" sz="2799">
                <a:solidFill>
                  <a:srgbClr val="FF914D"/>
                </a:solidFill>
                <a:latin typeface="Canva Sans Bold"/>
              </a:rPr>
              <a:t>nom_de_votre_projet</a:t>
            </a:r>
            <a:r>
              <a:rPr lang="en-US" sz="2799">
                <a:solidFill>
                  <a:srgbClr val="333333"/>
                </a:solidFill>
                <a:latin typeface="Canva Sans"/>
              </a:rPr>
              <a:t> “ qui permet de créer votre projet dans le dossier htdocs .</a:t>
            </a:r>
          </a:p>
          <a:p>
            <a:pPr algn="ctr">
              <a:lnSpc>
                <a:spcPts val="3863"/>
              </a:lnSpc>
            </a:pPr>
          </a:p>
        </p:txBody>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940950" y="-1095203"/>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86A13"/>
            </a:solidFill>
          </p:spPr>
        </p:sp>
      </p:grpSp>
      <p:grpSp>
        <p:nvGrpSpPr>
          <p:cNvPr name="Group 4" id="4"/>
          <p:cNvGrpSpPr/>
          <p:nvPr/>
        </p:nvGrpSpPr>
        <p:grpSpPr>
          <a:xfrm rot="0">
            <a:off x="-3532566" y="4936760"/>
            <a:ext cx="8486400" cy="8486400"/>
            <a:chOff x="0" y="0"/>
            <a:chExt cx="11315200" cy="11315200"/>
          </a:xfrm>
        </p:grpSpPr>
        <p:sp>
          <p:nvSpPr>
            <p:cNvPr name="Freeform 5" id="5"/>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alpha val="25882"/>
              </a:srgbClr>
            </a:solidFill>
          </p:spPr>
        </p:sp>
      </p:grpSp>
      <p:grpSp>
        <p:nvGrpSpPr>
          <p:cNvPr name="Group 6" id="6"/>
          <p:cNvGrpSpPr/>
          <p:nvPr/>
        </p:nvGrpSpPr>
        <p:grpSpPr>
          <a:xfrm rot="0">
            <a:off x="5612574" y="4095967"/>
            <a:ext cx="9630663" cy="5162213"/>
            <a:chOff x="0" y="0"/>
            <a:chExt cx="16911512" cy="9064882"/>
          </a:xfrm>
        </p:grpSpPr>
        <p:sp>
          <p:nvSpPr>
            <p:cNvPr name="Freeform 7" id="7"/>
            <p:cNvSpPr/>
            <p:nvPr/>
          </p:nvSpPr>
          <p:spPr>
            <a:xfrm flipH="false" flipV="false" rot="0">
              <a:off x="0" y="0"/>
              <a:ext cx="16911493" cy="9064861"/>
            </a:xfrm>
            <a:custGeom>
              <a:avLst/>
              <a:gdLst/>
              <a:ahLst/>
              <a:cxnLst/>
              <a:rect r="r" b="b" t="t" l="l"/>
              <a:pathLst>
                <a:path h="9064861" w="16911493">
                  <a:moveTo>
                    <a:pt x="20859" y="0"/>
                  </a:moveTo>
                  <a:lnTo>
                    <a:pt x="16890634" y="0"/>
                  </a:lnTo>
                  <a:cubicBezTo>
                    <a:pt x="16902106" y="0"/>
                    <a:pt x="16911493" y="9491"/>
                    <a:pt x="16911493" y="21090"/>
                  </a:cubicBezTo>
                  <a:lnTo>
                    <a:pt x="16911493" y="9043770"/>
                  </a:lnTo>
                  <a:cubicBezTo>
                    <a:pt x="16911493" y="9055370"/>
                    <a:pt x="16902106" y="9064861"/>
                    <a:pt x="16890634" y="9064861"/>
                  </a:cubicBezTo>
                  <a:lnTo>
                    <a:pt x="20859" y="9064861"/>
                  </a:lnTo>
                  <a:cubicBezTo>
                    <a:pt x="9387" y="9064861"/>
                    <a:pt x="0" y="9055370"/>
                    <a:pt x="0" y="9043770"/>
                  </a:cubicBezTo>
                  <a:lnTo>
                    <a:pt x="0" y="21090"/>
                  </a:lnTo>
                  <a:cubicBezTo>
                    <a:pt x="0" y="9491"/>
                    <a:pt x="9387" y="0"/>
                    <a:pt x="20859" y="0"/>
                  </a:cubicBezTo>
                  <a:moveTo>
                    <a:pt x="20859" y="42181"/>
                  </a:moveTo>
                  <a:lnTo>
                    <a:pt x="20859" y="21090"/>
                  </a:lnTo>
                  <a:lnTo>
                    <a:pt x="41718" y="21090"/>
                  </a:lnTo>
                  <a:lnTo>
                    <a:pt x="41718" y="9043770"/>
                  </a:lnTo>
                  <a:lnTo>
                    <a:pt x="20859" y="9043770"/>
                  </a:lnTo>
                  <a:lnTo>
                    <a:pt x="20859" y="9022680"/>
                  </a:lnTo>
                  <a:lnTo>
                    <a:pt x="16890634" y="9022680"/>
                  </a:lnTo>
                  <a:lnTo>
                    <a:pt x="16890634" y="9043770"/>
                  </a:lnTo>
                  <a:lnTo>
                    <a:pt x="16869776" y="9043770"/>
                  </a:lnTo>
                  <a:lnTo>
                    <a:pt x="16869776" y="21090"/>
                  </a:lnTo>
                  <a:lnTo>
                    <a:pt x="16890634" y="21090"/>
                  </a:lnTo>
                  <a:lnTo>
                    <a:pt x="16890634" y="42181"/>
                  </a:lnTo>
                  <a:lnTo>
                    <a:pt x="20859" y="42181"/>
                  </a:lnTo>
                  <a:close/>
                </a:path>
              </a:pathLst>
            </a:custGeom>
            <a:solidFill>
              <a:srgbClr val="333333"/>
            </a:solidFill>
          </p:spPr>
        </p:sp>
      </p:grpSp>
      <p:sp>
        <p:nvSpPr>
          <p:cNvPr name="Freeform 8" id="8"/>
          <p:cNvSpPr/>
          <p:nvPr/>
        </p:nvSpPr>
        <p:spPr>
          <a:xfrm flipH="false" flipV="false" rot="0">
            <a:off x="5813089" y="4247481"/>
            <a:ext cx="9229633" cy="4859186"/>
          </a:xfrm>
          <a:custGeom>
            <a:avLst/>
            <a:gdLst/>
            <a:ahLst/>
            <a:cxnLst/>
            <a:rect r="r" b="b" t="t" l="l"/>
            <a:pathLst>
              <a:path h="4859186" w="9229633">
                <a:moveTo>
                  <a:pt x="0" y="0"/>
                </a:moveTo>
                <a:lnTo>
                  <a:pt x="9229633" y="0"/>
                </a:lnTo>
                <a:lnTo>
                  <a:pt x="9229633" y="4859186"/>
                </a:lnTo>
                <a:lnTo>
                  <a:pt x="0" y="4859186"/>
                </a:lnTo>
                <a:lnTo>
                  <a:pt x="0" y="0"/>
                </a:lnTo>
                <a:close/>
              </a:path>
            </a:pathLst>
          </a:custGeom>
          <a:blipFill>
            <a:blip r:embed="rId3"/>
            <a:stretch>
              <a:fillRect l="0" t="0" r="0" b="0"/>
            </a:stretch>
          </a:blipFill>
        </p:spPr>
      </p:sp>
      <p:sp>
        <p:nvSpPr>
          <p:cNvPr name="TextBox 9" id="9"/>
          <p:cNvSpPr txBox="true"/>
          <p:nvPr/>
        </p:nvSpPr>
        <p:spPr>
          <a:xfrm rot="0">
            <a:off x="2621625" y="1882902"/>
            <a:ext cx="12837218" cy="2412492"/>
          </a:xfrm>
          <a:prstGeom prst="rect">
            <a:avLst/>
          </a:prstGeom>
        </p:spPr>
        <p:txBody>
          <a:bodyPr anchor="t" rtlCol="false" tIns="0" lIns="0" bIns="0" rIns="0">
            <a:spAutoFit/>
          </a:bodyPr>
          <a:lstStyle/>
          <a:p>
            <a:pPr>
              <a:lnSpc>
                <a:spcPts val="3863"/>
              </a:lnSpc>
            </a:pPr>
            <a:r>
              <a:rPr lang="en-US" sz="2799">
                <a:solidFill>
                  <a:srgbClr val="333333"/>
                </a:solidFill>
                <a:latin typeface="Canva Sans"/>
              </a:rPr>
              <a:t>Pour tester l'installation d’une projet CodeIgniter tu dois d’abord ouvrire votre invite de commandes et accéder à votre projet CodeIgniter et taper la commande “</a:t>
            </a:r>
            <a:r>
              <a:rPr lang="en-US" sz="2799">
                <a:solidFill>
                  <a:srgbClr val="F86A13"/>
                </a:solidFill>
                <a:latin typeface="Canva Sans"/>
              </a:rPr>
              <a:t>php spark serve</a:t>
            </a:r>
            <a:r>
              <a:rPr lang="en-US" sz="2799">
                <a:solidFill>
                  <a:srgbClr val="333333"/>
                </a:solidFill>
                <a:latin typeface="Canva Sans"/>
              </a:rPr>
              <a:t>” qui permet de lancer le serveur intégré et d’accéder à l'application via votre navigateur .</a:t>
            </a:r>
          </a:p>
          <a:p>
            <a:pPr algn="l">
              <a:lnSpc>
                <a:spcPts val="3863"/>
              </a:lnSpc>
            </a:pPr>
          </a:p>
        </p:txBody>
      </p:sp>
      <p:sp>
        <p:nvSpPr>
          <p:cNvPr name="TextBox 10" id="10"/>
          <p:cNvSpPr txBox="true"/>
          <p:nvPr/>
        </p:nvSpPr>
        <p:spPr>
          <a:xfrm rot="0">
            <a:off x="2621625" y="971550"/>
            <a:ext cx="7434699" cy="1860804"/>
          </a:xfrm>
          <a:prstGeom prst="rect">
            <a:avLst/>
          </a:prstGeom>
        </p:spPr>
        <p:txBody>
          <a:bodyPr anchor="t" rtlCol="false" tIns="0" lIns="0" bIns="0" rIns="0">
            <a:spAutoFit/>
          </a:bodyPr>
          <a:lstStyle/>
          <a:p>
            <a:pPr>
              <a:lnSpc>
                <a:spcPts val="4967"/>
              </a:lnSpc>
            </a:pPr>
            <a:r>
              <a:rPr lang="en-US" sz="3600">
                <a:solidFill>
                  <a:srgbClr val="000000"/>
                </a:solidFill>
                <a:latin typeface="Canva Sans Bold"/>
              </a:rPr>
              <a:t>Test d'installation</a:t>
            </a:r>
          </a:p>
          <a:p>
            <a:pPr>
              <a:lnSpc>
                <a:spcPts val="4967"/>
              </a:lnSpc>
            </a:pPr>
            <a:r>
              <a:rPr lang="en-US" sz="3600">
                <a:solidFill>
                  <a:srgbClr val="000000"/>
                </a:solidFill>
                <a:latin typeface="Canva Sans"/>
              </a:rPr>
              <a:t>   </a:t>
            </a:r>
          </a:p>
          <a:p>
            <a:pPr algn="l">
              <a:lnSpc>
                <a:spcPts val="4967"/>
              </a:lnSpc>
            </a:pP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4243200" y="4831750"/>
            <a:ext cx="9698450" cy="9698450"/>
            <a:chOff x="0" y="0"/>
            <a:chExt cx="11315200" cy="11315200"/>
          </a:xfrm>
        </p:grpSpPr>
        <p:sp>
          <p:nvSpPr>
            <p:cNvPr name="Freeform 3" id="3"/>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alpha val="46667"/>
              </a:srgbClr>
            </a:solidFill>
          </p:spPr>
        </p:sp>
      </p:grpSp>
      <p:grpSp>
        <p:nvGrpSpPr>
          <p:cNvPr name="Group 4" id="4"/>
          <p:cNvGrpSpPr/>
          <p:nvPr/>
        </p:nvGrpSpPr>
        <p:grpSpPr>
          <a:xfrm rot="0">
            <a:off x="6569866" y="4047911"/>
            <a:ext cx="10689434" cy="5482292"/>
            <a:chOff x="0" y="0"/>
            <a:chExt cx="14252579" cy="7309723"/>
          </a:xfrm>
        </p:grpSpPr>
        <p:grpSp>
          <p:nvGrpSpPr>
            <p:cNvPr name="Group 5" id="5"/>
            <p:cNvGrpSpPr/>
            <p:nvPr/>
          </p:nvGrpSpPr>
          <p:grpSpPr>
            <a:xfrm rot="0">
              <a:off x="0" y="0"/>
              <a:ext cx="14252579" cy="7309723"/>
              <a:chOff x="0" y="0"/>
              <a:chExt cx="17416720" cy="8932517"/>
            </a:xfrm>
          </p:grpSpPr>
          <p:sp>
            <p:nvSpPr>
              <p:cNvPr name="Freeform 6" id="6"/>
              <p:cNvSpPr/>
              <p:nvPr/>
            </p:nvSpPr>
            <p:spPr>
              <a:xfrm flipH="false" flipV="false" rot="0">
                <a:off x="0" y="0"/>
                <a:ext cx="17416700" cy="8932495"/>
              </a:xfrm>
              <a:custGeom>
                <a:avLst/>
                <a:gdLst/>
                <a:ahLst/>
                <a:cxnLst/>
                <a:rect r="r" b="b" t="t" l="l"/>
                <a:pathLst>
                  <a:path h="8932495" w="17416700">
                    <a:moveTo>
                      <a:pt x="21482" y="0"/>
                    </a:moveTo>
                    <a:lnTo>
                      <a:pt x="17395219" y="0"/>
                    </a:lnTo>
                    <a:cubicBezTo>
                      <a:pt x="17407034" y="0"/>
                      <a:pt x="17416700" y="9352"/>
                      <a:pt x="17416700" y="20782"/>
                    </a:cubicBezTo>
                    <a:lnTo>
                      <a:pt x="17416700" y="8911713"/>
                    </a:lnTo>
                    <a:cubicBezTo>
                      <a:pt x="17416700" y="8923143"/>
                      <a:pt x="17407034" y="8932495"/>
                      <a:pt x="17395219" y="8932495"/>
                    </a:cubicBezTo>
                    <a:lnTo>
                      <a:pt x="21482" y="8932495"/>
                    </a:lnTo>
                    <a:cubicBezTo>
                      <a:pt x="9667" y="8932495"/>
                      <a:pt x="0" y="8923143"/>
                      <a:pt x="0" y="8911713"/>
                    </a:cubicBezTo>
                    <a:lnTo>
                      <a:pt x="0" y="20782"/>
                    </a:lnTo>
                    <a:cubicBezTo>
                      <a:pt x="0" y="9352"/>
                      <a:pt x="9667" y="0"/>
                      <a:pt x="21482" y="0"/>
                    </a:cubicBezTo>
                    <a:moveTo>
                      <a:pt x="21482" y="41565"/>
                    </a:moveTo>
                    <a:lnTo>
                      <a:pt x="21482" y="20782"/>
                    </a:lnTo>
                    <a:lnTo>
                      <a:pt x="42964" y="20782"/>
                    </a:lnTo>
                    <a:lnTo>
                      <a:pt x="42964" y="8911713"/>
                    </a:lnTo>
                    <a:lnTo>
                      <a:pt x="21482" y="8911713"/>
                    </a:lnTo>
                    <a:lnTo>
                      <a:pt x="21482" y="8890931"/>
                    </a:lnTo>
                    <a:lnTo>
                      <a:pt x="17395219" y="8890931"/>
                    </a:lnTo>
                    <a:lnTo>
                      <a:pt x="17395219" y="8911713"/>
                    </a:lnTo>
                    <a:lnTo>
                      <a:pt x="17373736" y="8911713"/>
                    </a:lnTo>
                    <a:lnTo>
                      <a:pt x="17373736" y="20782"/>
                    </a:lnTo>
                    <a:lnTo>
                      <a:pt x="17395219" y="20782"/>
                    </a:lnTo>
                    <a:lnTo>
                      <a:pt x="17395219" y="41565"/>
                    </a:lnTo>
                    <a:lnTo>
                      <a:pt x="21482" y="41565"/>
                    </a:lnTo>
                    <a:close/>
                  </a:path>
                </a:pathLst>
              </a:custGeom>
              <a:solidFill>
                <a:srgbClr val="333333"/>
              </a:solidFill>
            </p:spPr>
          </p:sp>
        </p:grpSp>
        <p:sp>
          <p:nvSpPr>
            <p:cNvPr name="Freeform 7" id="7"/>
            <p:cNvSpPr/>
            <p:nvPr/>
          </p:nvSpPr>
          <p:spPr>
            <a:xfrm flipH="false" flipV="false" rot="0">
              <a:off x="273939" y="184052"/>
              <a:ext cx="13799048" cy="6730994"/>
            </a:xfrm>
            <a:custGeom>
              <a:avLst/>
              <a:gdLst/>
              <a:ahLst/>
              <a:cxnLst/>
              <a:rect r="r" b="b" t="t" l="l"/>
              <a:pathLst>
                <a:path h="6730994" w="13799048">
                  <a:moveTo>
                    <a:pt x="0" y="0"/>
                  </a:moveTo>
                  <a:lnTo>
                    <a:pt x="13799048" y="0"/>
                  </a:lnTo>
                  <a:lnTo>
                    <a:pt x="13799048" y="6730994"/>
                  </a:lnTo>
                  <a:lnTo>
                    <a:pt x="0" y="6730994"/>
                  </a:lnTo>
                  <a:lnTo>
                    <a:pt x="0" y="0"/>
                  </a:lnTo>
                  <a:close/>
                </a:path>
              </a:pathLst>
            </a:custGeom>
            <a:blipFill>
              <a:blip r:embed="rId3"/>
              <a:stretch>
                <a:fillRect l="0" t="0" r="0" b="0"/>
              </a:stretch>
            </a:blipFill>
          </p:spPr>
        </p:sp>
      </p:grpSp>
      <p:sp>
        <p:nvSpPr>
          <p:cNvPr name="TextBox 8" id="8"/>
          <p:cNvSpPr txBox="true"/>
          <p:nvPr/>
        </p:nvSpPr>
        <p:spPr>
          <a:xfrm rot="0">
            <a:off x="1843913" y="1337242"/>
            <a:ext cx="7222676" cy="610918"/>
          </a:xfrm>
          <a:prstGeom prst="rect">
            <a:avLst/>
          </a:prstGeom>
        </p:spPr>
        <p:txBody>
          <a:bodyPr anchor="t" rtlCol="false" tIns="0" lIns="0" bIns="0" rIns="0">
            <a:spAutoFit/>
          </a:bodyPr>
          <a:lstStyle/>
          <a:p>
            <a:pPr algn="l">
              <a:lnSpc>
                <a:spcPts val="5095"/>
              </a:lnSpc>
            </a:pPr>
            <a:r>
              <a:rPr lang="en-US" sz="3692">
                <a:solidFill>
                  <a:srgbClr val="000000"/>
                </a:solidFill>
                <a:latin typeface="Canva Sans Bold"/>
              </a:rPr>
              <a:t>le résultat du Test</a:t>
            </a:r>
          </a:p>
        </p:txBody>
      </p:sp>
      <p:sp>
        <p:nvSpPr>
          <p:cNvPr name="TextBox 9" id="9"/>
          <p:cNvSpPr txBox="true"/>
          <p:nvPr/>
        </p:nvSpPr>
        <p:spPr>
          <a:xfrm rot="0">
            <a:off x="1843913" y="2269177"/>
            <a:ext cx="14637075" cy="1926717"/>
          </a:xfrm>
          <a:prstGeom prst="rect">
            <a:avLst/>
          </a:prstGeom>
        </p:spPr>
        <p:txBody>
          <a:bodyPr anchor="t" rtlCol="false" tIns="0" lIns="0" bIns="0" rIns="0">
            <a:spAutoFit/>
          </a:bodyPr>
          <a:lstStyle/>
          <a:p>
            <a:pPr>
              <a:lnSpc>
                <a:spcPts val="3863"/>
              </a:lnSpc>
            </a:pPr>
            <a:r>
              <a:rPr lang="en-US" sz="2799">
                <a:solidFill>
                  <a:srgbClr val="333333"/>
                </a:solidFill>
                <a:latin typeface="Canva Sans"/>
              </a:rPr>
              <a:t>Après avoir terminé les étapes précédentes, tu dois taper l'adresse “ </a:t>
            </a:r>
            <a:r>
              <a:rPr lang="en-US" sz="2799">
                <a:solidFill>
                  <a:srgbClr val="EE4323"/>
                </a:solidFill>
                <a:latin typeface="Canva Sans"/>
              </a:rPr>
              <a:t>http://localhost:8080 </a:t>
            </a:r>
            <a:r>
              <a:rPr lang="en-US" sz="2799">
                <a:solidFill>
                  <a:srgbClr val="000000"/>
                </a:solidFill>
                <a:latin typeface="Canva Sans"/>
              </a:rPr>
              <a:t>“</a:t>
            </a:r>
          </a:p>
          <a:p>
            <a:pPr algn="l">
              <a:lnSpc>
                <a:spcPts val="3863"/>
              </a:lnSpc>
            </a:pPr>
            <a:r>
              <a:rPr lang="en-US" sz="2799">
                <a:solidFill>
                  <a:srgbClr val="000000"/>
                </a:solidFill>
                <a:latin typeface="Canva Sans"/>
              </a:rPr>
              <a:t>dans votre navigateur, S'il vous apparaît la page d'accueil par défaut donc votre Installation est bien faite .</a:t>
            </a:r>
          </a:p>
        </p:txBody>
      </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2555675" y="-1746548"/>
            <a:ext cx="7443341" cy="744334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86A13">
                <a:alpha val="22745"/>
              </a:srgbClr>
            </a:solidFill>
          </p:spPr>
        </p:sp>
      </p:grpSp>
      <p:grpSp>
        <p:nvGrpSpPr>
          <p:cNvPr name="Group 4" id="4"/>
          <p:cNvGrpSpPr/>
          <p:nvPr/>
        </p:nvGrpSpPr>
        <p:grpSpPr>
          <a:xfrm rot="0">
            <a:off x="11811325" y="5696793"/>
            <a:ext cx="10287000" cy="10287000"/>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86A13">
                <a:alpha val="55686"/>
              </a:srgbClr>
            </a:solidFill>
          </p:spPr>
        </p:sp>
      </p:grpSp>
      <p:sp>
        <p:nvSpPr>
          <p:cNvPr name="TextBox 6" id="6"/>
          <p:cNvSpPr txBox="true"/>
          <p:nvPr/>
        </p:nvSpPr>
        <p:spPr>
          <a:xfrm rot="0">
            <a:off x="1843913" y="1345203"/>
            <a:ext cx="5822305" cy="629919"/>
          </a:xfrm>
          <a:prstGeom prst="rect">
            <a:avLst/>
          </a:prstGeom>
        </p:spPr>
        <p:txBody>
          <a:bodyPr anchor="t" rtlCol="false" tIns="0" lIns="0" bIns="0" rIns="0">
            <a:spAutoFit/>
          </a:bodyPr>
          <a:lstStyle/>
          <a:p>
            <a:pPr algn="ctr" marL="0" indent="0" lvl="0">
              <a:lnSpc>
                <a:spcPts val="5180"/>
              </a:lnSpc>
              <a:spcBef>
                <a:spcPct val="0"/>
              </a:spcBef>
            </a:pPr>
            <a:r>
              <a:rPr lang="en-US" sz="3700">
                <a:solidFill>
                  <a:srgbClr val="000000"/>
                </a:solidFill>
                <a:latin typeface="Canva Sans Bold"/>
              </a:rPr>
              <a:t>Outils de développement</a:t>
            </a:r>
          </a:p>
        </p:txBody>
      </p:sp>
      <p:sp>
        <p:nvSpPr>
          <p:cNvPr name="TextBox 7" id="7"/>
          <p:cNvSpPr txBox="true"/>
          <p:nvPr/>
        </p:nvSpPr>
        <p:spPr>
          <a:xfrm rot="0">
            <a:off x="1843913" y="2572140"/>
            <a:ext cx="14637075" cy="1926717"/>
          </a:xfrm>
          <a:prstGeom prst="rect">
            <a:avLst/>
          </a:prstGeom>
        </p:spPr>
        <p:txBody>
          <a:bodyPr anchor="t" rtlCol="false" tIns="0" lIns="0" bIns="0" rIns="0">
            <a:spAutoFit/>
          </a:bodyPr>
          <a:lstStyle/>
          <a:p>
            <a:pPr algn="l">
              <a:lnSpc>
                <a:spcPts val="3863"/>
              </a:lnSpc>
            </a:pPr>
            <a:r>
              <a:rPr lang="en-US" sz="2799">
                <a:solidFill>
                  <a:srgbClr val="333333"/>
                </a:solidFill>
                <a:latin typeface="Canva Sans Bold"/>
              </a:rPr>
              <a:t>CodeIgniter Debug Toolbar: </a:t>
            </a:r>
            <a:r>
              <a:rPr lang="en-US" sz="2799">
                <a:solidFill>
                  <a:srgbClr val="333333"/>
                </a:solidFill>
                <a:latin typeface="Canva Sans"/>
              </a:rPr>
              <a:t>CodeIgniter propose une barre d'outils de débogage intégrée qui affiche des informations utiles sur la requête, les bases de données, les sessions, etc.Pour activer cette outile tu dois ajouter cette ligne “</a:t>
            </a:r>
            <a:r>
              <a:rPr lang="en-US" sz="2799">
                <a:solidFill>
                  <a:srgbClr val="F86A13"/>
                </a:solidFill>
                <a:latin typeface="Canva Sans"/>
              </a:rPr>
              <a:t>CI_DEBUG = true</a:t>
            </a:r>
            <a:r>
              <a:rPr lang="en-US" sz="2799">
                <a:solidFill>
                  <a:srgbClr val="000000"/>
                </a:solidFill>
                <a:latin typeface="Canva Sans"/>
              </a:rPr>
              <a:t>“ dans le fichier .env</a:t>
            </a:r>
          </a:p>
        </p:txBody>
      </p:sp>
      <p:sp>
        <p:nvSpPr>
          <p:cNvPr name="TextBox 8" id="8"/>
          <p:cNvSpPr txBox="true"/>
          <p:nvPr/>
        </p:nvSpPr>
        <p:spPr>
          <a:xfrm rot="0">
            <a:off x="1843913" y="5095875"/>
            <a:ext cx="14637075" cy="1440942"/>
          </a:xfrm>
          <a:prstGeom prst="rect">
            <a:avLst/>
          </a:prstGeom>
        </p:spPr>
        <p:txBody>
          <a:bodyPr anchor="t" rtlCol="false" tIns="0" lIns="0" bIns="0" rIns="0">
            <a:spAutoFit/>
          </a:bodyPr>
          <a:lstStyle/>
          <a:p>
            <a:pPr algn="l">
              <a:lnSpc>
                <a:spcPts val="3863"/>
              </a:lnSpc>
            </a:pPr>
            <a:r>
              <a:rPr lang="en-US" sz="2799">
                <a:solidFill>
                  <a:srgbClr val="333333"/>
                </a:solidFill>
                <a:latin typeface="Canva Sans Bold"/>
              </a:rPr>
              <a:t>Utilisation des outils de gestion de base de données : U</a:t>
            </a:r>
            <a:r>
              <a:rPr lang="en-US" sz="2799">
                <a:solidFill>
                  <a:srgbClr val="333333"/>
                </a:solidFill>
                <a:latin typeface="Canva Sans"/>
              </a:rPr>
              <a:t>tilisez des outils de gestion de base de données tels que phpMyAdmin ou Adminer pour interagir directement avec votre base de données.</a:t>
            </a:r>
          </a:p>
        </p:txBody>
      </p:sp>
      <p:sp>
        <p:nvSpPr>
          <p:cNvPr name="TextBox 9" id="9"/>
          <p:cNvSpPr txBox="true"/>
          <p:nvPr/>
        </p:nvSpPr>
        <p:spPr>
          <a:xfrm rot="0">
            <a:off x="1843913" y="7514859"/>
            <a:ext cx="14637075" cy="1926717"/>
          </a:xfrm>
          <a:prstGeom prst="rect">
            <a:avLst/>
          </a:prstGeom>
        </p:spPr>
        <p:txBody>
          <a:bodyPr anchor="t" rtlCol="false" tIns="0" lIns="0" bIns="0" rIns="0">
            <a:spAutoFit/>
          </a:bodyPr>
          <a:lstStyle/>
          <a:p>
            <a:pPr algn="l">
              <a:lnSpc>
                <a:spcPts val="3863"/>
              </a:lnSpc>
            </a:pPr>
            <a:r>
              <a:rPr lang="en-US" sz="2799">
                <a:solidFill>
                  <a:srgbClr val="333333"/>
                </a:solidFill>
                <a:latin typeface="Canva Sans Bold"/>
              </a:rPr>
              <a:t>PHPUnit (pour les tests) : </a:t>
            </a:r>
            <a:r>
              <a:rPr lang="en-US" sz="2799">
                <a:solidFill>
                  <a:srgbClr val="333333"/>
                </a:solidFill>
                <a:latin typeface="Canva Sans"/>
              </a:rPr>
              <a:t>PHPUnit est un framework de test unitaire pour PHP, qui facilite l'automatisation des tests unitaires. Plutôt que d'exécuter manuellement chaque test à chaque modification du code, vous pouvez utiliser PHPUnit pour automatiser le processus, ce qui permet de détecter rapidement les erreurs.</a:t>
            </a:r>
          </a:p>
        </p:txBody>
      </p:sp>
    </p:spTree>
  </p:cSld>
  <p:clrMapOvr>
    <a:masterClrMapping/>
  </p:clrMapOvr>
  <p:transition spd="slow">
    <p:push dir="l"/>
  </p:transition>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7076964" y="0"/>
            <a:ext cx="10287000" cy="10287000"/>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solidFill>
          </p:spPr>
        </p:sp>
      </p:grpSp>
      <p:sp>
        <p:nvSpPr>
          <p:cNvPr name="TextBox 4" id="4"/>
          <p:cNvSpPr txBox="true"/>
          <p:nvPr/>
        </p:nvSpPr>
        <p:spPr>
          <a:xfrm rot="0">
            <a:off x="1564848" y="3570479"/>
            <a:ext cx="14391654" cy="2607864"/>
          </a:xfrm>
          <a:prstGeom prst="rect">
            <a:avLst/>
          </a:prstGeom>
        </p:spPr>
        <p:txBody>
          <a:bodyPr anchor="t" rtlCol="false" tIns="0" lIns="0" bIns="0" rIns="0">
            <a:spAutoFit/>
          </a:bodyPr>
          <a:lstStyle/>
          <a:p>
            <a:pPr algn="ctr">
              <a:lnSpc>
                <a:spcPts val="10446"/>
              </a:lnSpc>
            </a:pPr>
            <a:r>
              <a:rPr lang="en-US" sz="7569">
                <a:solidFill>
                  <a:srgbClr val="000000"/>
                </a:solidFill>
                <a:latin typeface="Canva Sans Bold"/>
              </a:rPr>
              <a:t>Structure du projet </a:t>
            </a:r>
          </a:p>
          <a:p>
            <a:pPr algn="ctr">
              <a:lnSpc>
                <a:spcPts val="10446"/>
              </a:lnSpc>
            </a:pPr>
            <a:r>
              <a:rPr lang="en-US" sz="7569">
                <a:solidFill>
                  <a:srgbClr val="000000"/>
                </a:solidFill>
                <a:latin typeface="Canva Sans Bold"/>
              </a:rPr>
              <a:t>CodeIgniter  </a:t>
            </a:r>
          </a:p>
        </p:txBody>
      </p:sp>
      <p:sp>
        <p:nvSpPr>
          <p:cNvPr name="Freeform 5" id="5"/>
          <p:cNvSpPr/>
          <p:nvPr/>
        </p:nvSpPr>
        <p:spPr>
          <a:xfrm flipH="false" flipV="false" rot="0">
            <a:off x="11602639" y="4941086"/>
            <a:ext cx="907829" cy="1088850"/>
          </a:xfrm>
          <a:custGeom>
            <a:avLst/>
            <a:gdLst/>
            <a:ahLst/>
            <a:cxnLst/>
            <a:rect r="r" b="b" t="t" l="l"/>
            <a:pathLst>
              <a:path h="1088850" w="907829">
                <a:moveTo>
                  <a:pt x="0" y="0"/>
                </a:moveTo>
                <a:lnTo>
                  <a:pt x="907829" y="0"/>
                </a:lnTo>
                <a:lnTo>
                  <a:pt x="907829" y="1088850"/>
                </a:lnTo>
                <a:lnTo>
                  <a:pt x="0" y="10888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transition spd="slow">
    <p:push dir="l"/>
  </p:transition>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940950" y="-1095203"/>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86A13"/>
            </a:solidFill>
          </p:spPr>
        </p:sp>
      </p:grpSp>
      <p:grpSp>
        <p:nvGrpSpPr>
          <p:cNvPr name="Group 4" id="4"/>
          <p:cNvGrpSpPr/>
          <p:nvPr/>
        </p:nvGrpSpPr>
        <p:grpSpPr>
          <a:xfrm rot="0">
            <a:off x="-3532566" y="4936760"/>
            <a:ext cx="8486400" cy="8486400"/>
            <a:chOff x="0" y="0"/>
            <a:chExt cx="11315200" cy="11315200"/>
          </a:xfrm>
        </p:grpSpPr>
        <p:sp>
          <p:nvSpPr>
            <p:cNvPr name="Freeform 5" id="5"/>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alpha val="25882"/>
              </a:srgbClr>
            </a:solidFill>
          </p:spPr>
        </p:sp>
      </p:grpSp>
      <p:sp>
        <p:nvSpPr>
          <p:cNvPr name="Freeform 6" id="6"/>
          <p:cNvSpPr/>
          <p:nvPr/>
        </p:nvSpPr>
        <p:spPr>
          <a:xfrm flipH="false" flipV="false" rot="0">
            <a:off x="3087280" y="3859189"/>
            <a:ext cx="11234623" cy="5163023"/>
          </a:xfrm>
          <a:custGeom>
            <a:avLst/>
            <a:gdLst/>
            <a:ahLst/>
            <a:cxnLst/>
            <a:rect r="r" b="b" t="t" l="l"/>
            <a:pathLst>
              <a:path h="5163023" w="11234623">
                <a:moveTo>
                  <a:pt x="0" y="0"/>
                </a:moveTo>
                <a:lnTo>
                  <a:pt x="11234622" y="0"/>
                </a:lnTo>
                <a:lnTo>
                  <a:pt x="11234622" y="5163023"/>
                </a:lnTo>
                <a:lnTo>
                  <a:pt x="0" y="5163023"/>
                </a:lnTo>
                <a:lnTo>
                  <a:pt x="0" y="0"/>
                </a:lnTo>
                <a:close/>
              </a:path>
            </a:pathLst>
          </a:custGeom>
          <a:blipFill>
            <a:blip r:embed="rId3"/>
            <a:stretch>
              <a:fillRect l="0" t="0" r="0" b="0"/>
            </a:stretch>
          </a:blipFill>
        </p:spPr>
      </p:sp>
      <p:sp>
        <p:nvSpPr>
          <p:cNvPr name="TextBox 7" id="7"/>
          <p:cNvSpPr txBox="true"/>
          <p:nvPr/>
        </p:nvSpPr>
        <p:spPr>
          <a:xfrm rot="0">
            <a:off x="1897400" y="2580172"/>
            <a:ext cx="13043550" cy="955167"/>
          </a:xfrm>
          <a:prstGeom prst="rect">
            <a:avLst/>
          </a:prstGeom>
        </p:spPr>
        <p:txBody>
          <a:bodyPr anchor="t" rtlCol="false" tIns="0" lIns="0" bIns="0" rIns="0">
            <a:spAutoFit/>
          </a:bodyPr>
          <a:lstStyle/>
          <a:p>
            <a:pPr>
              <a:lnSpc>
                <a:spcPts val="3863"/>
              </a:lnSpc>
            </a:pPr>
            <a:r>
              <a:rPr lang="en-US" sz="2799">
                <a:solidFill>
                  <a:srgbClr val="333333"/>
                </a:solidFill>
                <a:latin typeface="Canva Sans"/>
              </a:rPr>
              <a:t>Voici une schéma simple qui décrit  l’Hiérarchie d'un projet CodeIgniter.</a:t>
            </a:r>
          </a:p>
          <a:p>
            <a:pPr algn="l">
              <a:lnSpc>
                <a:spcPts val="3863"/>
              </a:lnSpc>
            </a:pPr>
          </a:p>
        </p:txBody>
      </p:sp>
      <p:sp>
        <p:nvSpPr>
          <p:cNvPr name="TextBox 8" id="8"/>
          <p:cNvSpPr txBox="true"/>
          <p:nvPr/>
        </p:nvSpPr>
        <p:spPr>
          <a:xfrm rot="0">
            <a:off x="1897400" y="1700443"/>
            <a:ext cx="9700563" cy="603504"/>
          </a:xfrm>
          <a:prstGeom prst="rect">
            <a:avLst/>
          </a:prstGeom>
        </p:spPr>
        <p:txBody>
          <a:bodyPr anchor="t" rtlCol="false" tIns="0" lIns="0" bIns="0" rIns="0">
            <a:spAutoFit/>
          </a:bodyPr>
          <a:lstStyle/>
          <a:p>
            <a:pPr algn="l">
              <a:lnSpc>
                <a:spcPts val="4967"/>
              </a:lnSpc>
            </a:pPr>
            <a:r>
              <a:rPr lang="en-US" sz="3600">
                <a:solidFill>
                  <a:srgbClr val="000000"/>
                </a:solidFill>
                <a:latin typeface="Canva Sans"/>
              </a:rPr>
              <a:t>Hiérarchie d'un projet CodeIgniter</a:t>
            </a:r>
          </a:p>
        </p:txBody>
      </p:sp>
    </p:spTree>
  </p:cSld>
  <p:clrMapOvr>
    <a:masterClrMapping/>
  </p:clrMapOvr>
  <p:transition spd="slow">
    <p:push dir="l"/>
  </p:transition>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208237" y="6185878"/>
            <a:ext cx="4739700" cy="47397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grpSp>
        <p:nvGrpSpPr>
          <p:cNvPr name="Group 4" id="4"/>
          <p:cNvGrpSpPr/>
          <p:nvPr/>
        </p:nvGrpSpPr>
        <p:grpSpPr>
          <a:xfrm rot="0">
            <a:off x="-3532566" y="4936760"/>
            <a:ext cx="8486400" cy="8486400"/>
            <a:chOff x="0" y="0"/>
            <a:chExt cx="11315200" cy="11315200"/>
          </a:xfrm>
        </p:grpSpPr>
        <p:sp>
          <p:nvSpPr>
            <p:cNvPr name="Freeform 5" id="5"/>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alpha val="25882"/>
              </a:srgbClr>
            </a:solidFill>
          </p:spPr>
        </p:sp>
      </p:grpSp>
      <p:sp>
        <p:nvSpPr>
          <p:cNvPr name="Freeform 6" id="6"/>
          <p:cNvSpPr/>
          <p:nvPr/>
        </p:nvSpPr>
        <p:spPr>
          <a:xfrm flipH="false" flipV="false" rot="0">
            <a:off x="12302521" y="2231875"/>
            <a:ext cx="4275567" cy="6323854"/>
          </a:xfrm>
          <a:custGeom>
            <a:avLst/>
            <a:gdLst/>
            <a:ahLst/>
            <a:cxnLst/>
            <a:rect r="r" b="b" t="t" l="l"/>
            <a:pathLst>
              <a:path h="6323854" w="4275567">
                <a:moveTo>
                  <a:pt x="0" y="0"/>
                </a:moveTo>
                <a:lnTo>
                  <a:pt x="4275566" y="0"/>
                </a:lnTo>
                <a:lnTo>
                  <a:pt x="4275566" y="6323853"/>
                </a:lnTo>
                <a:lnTo>
                  <a:pt x="0" y="6323853"/>
                </a:lnTo>
                <a:lnTo>
                  <a:pt x="0" y="0"/>
                </a:lnTo>
                <a:close/>
              </a:path>
            </a:pathLst>
          </a:custGeom>
          <a:blipFill>
            <a:blip r:embed="rId2"/>
            <a:stretch>
              <a:fillRect l="0" t="-5770" r="0" b="-5770"/>
            </a:stretch>
          </a:blipFill>
        </p:spPr>
      </p:sp>
      <p:sp>
        <p:nvSpPr>
          <p:cNvPr name="TextBox 7" id="7"/>
          <p:cNvSpPr txBox="true"/>
          <p:nvPr/>
        </p:nvSpPr>
        <p:spPr>
          <a:xfrm rot="0">
            <a:off x="2707163" y="3748401"/>
            <a:ext cx="8023017" cy="2746248"/>
          </a:xfrm>
          <a:prstGeom prst="rect">
            <a:avLst/>
          </a:prstGeom>
        </p:spPr>
        <p:txBody>
          <a:bodyPr anchor="t" rtlCol="false" tIns="0" lIns="0" bIns="0" rIns="0">
            <a:spAutoFit/>
          </a:bodyPr>
          <a:lstStyle/>
          <a:p>
            <a:pPr algn="l">
              <a:lnSpc>
                <a:spcPts val="4415"/>
              </a:lnSpc>
            </a:pPr>
            <a:r>
              <a:rPr lang="en-US" sz="3199">
                <a:solidFill>
                  <a:srgbClr val="000000"/>
                </a:solidFill>
                <a:latin typeface="Canva Sans"/>
              </a:rPr>
              <a:t>la partie la plus important dans un projet CodeIgniter c’est Le dossier d'application qui est le  répertoire central où la majeure partie du code spécifique à l'application est organisée.</a:t>
            </a:r>
          </a:p>
        </p:txBody>
      </p:sp>
      <p:sp>
        <p:nvSpPr>
          <p:cNvPr name="TextBox 8" id="8"/>
          <p:cNvSpPr txBox="true"/>
          <p:nvPr/>
        </p:nvSpPr>
        <p:spPr>
          <a:xfrm rot="0">
            <a:off x="2283971" y="1740702"/>
            <a:ext cx="4926062"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Le dossier App:</a:t>
            </a:r>
          </a:p>
        </p:txBody>
      </p:sp>
    </p:spTree>
  </p:cSld>
  <p:clrMapOvr>
    <a:masterClrMapping/>
  </p:clrMapOvr>
  <p:transition spd="slow">
    <p:push dir="l"/>
  </p:transition>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7853199" y="1690728"/>
            <a:ext cx="4503209" cy="7969496"/>
          </a:xfrm>
          <a:custGeom>
            <a:avLst/>
            <a:gdLst/>
            <a:ahLst/>
            <a:cxnLst/>
            <a:rect r="r" b="b" t="t" l="l"/>
            <a:pathLst>
              <a:path h="7969496" w="4503209">
                <a:moveTo>
                  <a:pt x="0" y="0"/>
                </a:moveTo>
                <a:lnTo>
                  <a:pt x="4503209" y="0"/>
                </a:lnTo>
                <a:lnTo>
                  <a:pt x="4503209" y="7969496"/>
                </a:lnTo>
                <a:lnTo>
                  <a:pt x="0" y="7969496"/>
                </a:lnTo>
                <a:lnTo>
                  <a:pt x="0" y="0"/>
                </a:lnTo>
                <a:close/>
              </a:path>
            </a:pathLst>
          </a:custGeom>
          <a:blipFill>
            <a:blip r:embed="rId3"/>
            <a:stretch>
              <a:fillRect l="0" t="0" r="0" b="0"/>
            </a:stretch>
          </a:blipFill>
        </p:spPr>
      </p:sp>
      <p:sp>
        <p:nvSpPr>
          <p:cNvPr name="Freeform 5" id="5"/>
          <p:cNvSpPr/>
          <p:nvPr/>
        </p:nvSpPr>
        <p:spPr>
          <a:xfrm flipH="false" flipV="false" rot="0">
            <a:off x="12694519" y="2627797"/>
            <a:ext cx="4925630" cy="7032426"/>
          </a:xfrm>
          <a:custGeom>
            <a:avLst/>
            <a:gdLst/>
            <a:ahLst/>
            <a:cxnLst/>
            <a:rect r="r" b="b" t="t" l="l"/>
            <a:pathLst>
              <a:path h="7032426" w="4925630">
                <a:moveTo>
                  <a:pt x="0" y="0"/>
                </a:moveTo>
                <a:lnTo>
                  <a:pt x="4925630" y="0"/>
                </a:lnTo>
                <a:lnTo>
                  <a:pt x="4925630" y="7032427"/>
                </a:lnTo>
                <a:lnTo>
                  <a:pt x="0" y="7032427"/>
                </a:lnTo>
                <a:lnTo>
                  <a:pt x="0" y="0"/>
                </a:lnTo>
                <a:close/>
              </a:path>
            </a:pathLst>
          </a:custGeom>
          <a:blipFill>
            <a:blip r:embed="rId4"/>
            <a:stretch>
              <a:fillRect l="-742" t="0" r="-742" b="0"/>
            </a:stretch>
          </a:blipFill>
        </p:spPr>
      </p:sp>
      <p:sp>
        <p:nvSpPr>
          <p:cNvPr name="TextBox 6" id="6"/>
          <p:cNvSpPr txBox="true"/>
          <p:nvPr/>
        </p:nvSpPr>
        <p:spPr>
          <a:xfrm rot="0">
            <a:off x="1028700" y="3559701"/>
            <a:ext cx="5876660" cy="4174400"/>
          </a:xfrm>
          <a:prstGeom prst="rect">
            <a:avLst/>
          </a:prstGeom>
        </p:spPr>
        <p:txBody>
          <a:bodyPr anchor="t" rtlCol="false" tIns="0" lIns="0" bIns="0" rIns="0">
            <a:spAutoFit/>
          </a:bodyPr>
          <a:lstStyle/>
          <a:p>
            <a:pPr algn="l">
              <a:lnSpc>
                <a:spcPts val="4745"/>
              </a:lnSpc>
            </a:pPr>
            <a:r>
              <a:rPr lang="en-US" sz="3438">
                <a:solidFill>
                  <a:srgbClr val="000000"/>
                </a:solidFill>
                <a:latin typeface="Canva Sans"/>
              </a:rPr>
              <a:t> Ce dossier contient les fichiers de configuration pour notre application, y compris les paramètres de la base de données, les routes, et d'autres configurations générales.</a:t>
            </a:r>
          </a:p>
        </p:txBody>
      </p:sp>
      <p:sp>
        <p:nvSpPr>
          <p:cNvPr name="TextBox 7" id="7"/>
          <p:cNvSpPr txBox="true"/>
          <p:nvPr/>
        </p:nvSpPr>
        <p:spPr>
          <a:xfrm rot="0">
            <a:off x="1028700" y="1740702"/>
            <a:ext cx="5725120"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Le dossier Config:</a:t>
            </a:r>
          </a:p>
        </p:txBody>
      </p:sp>
    </p:spTree>
  </p:cSld>
  <p:clrMapOvr>
    <a:masterClrMapping/>
  </p:clrMapOvr>
  <p:transition spd="slow">
    <p:push dir="l"/>
  </p:transition>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6598550" y="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10271820" y="2850706"/>
            <a:ext cx="5862130" cy="6568921"/>
          </a:xfrm>
          <a:custGeom>
            <a:avLst/>
            <a:gdLst/>
            <a:ahLst/>
            <a:cxnLst/>
            <a:rect r="r" b="b" t="t" l="l"/>
            <a:pathLst>
              <a:path h="6568921" w="5862130">
                <a:moveTo>
                  <a:pt x="0" y="0"/>
                </a:moveTo>
                <a:lnTo>
                  <a:pt x="5862130" y="0"/>
                </a:lnTo>
                <a:lnTo>
                  <a:pt x="5862130" y="6568921"/>
                </a:lnTo>
                <a:lnTo>
                  <a:pt x="0" y="6568921"/>
                </a:lnTo>
                <a:lnTo>
                  <a:pt x="0" y="0"/>
                </a:lnTo>
                <a:close/>
              </a:path>
            </a:pathLst>
          </a:custGeom>
          <a:blipFill>
            <a:blip r:embed="rId2"/>
            <a:stretch>
              <a:fillRect l="-1438" t="0" r="-24789" b="0"/>
            </a:stretch>
          </a:blipFill>
        </p:spPr>
      </p:sp>
      <p:sp>
        <p:nvSpPr>
          <p:cNvPr name="TextBox 5" id="5"/>
          <p:cNvSpPr txBox="true"/>
          <p:nvPr/>
        </p:nvSpPr>
        <p:spPr>
          <a:xfrm rot="0">
            <a:off x="1451063" y="4759004"/>
            <a:ext cx="7493901" cy="2376173"/>
          </a:xfrm>
          <a:prstGeom prst="rect">
            <a:avLst/>
          </a:prstGeom>
        </p:spPr>
        <p:txBody>
          <a:bodyPr anchor="t" rtlCol="false" tIns="0" lIns="0" bIns="0" rIns="0">
            <a:spAutoFit/>
          </a:bodyPr>
          <a:lstStyle/>
          <a:p>
            <a:pPr algn="l">
              <a:lnSpc>
                <a:spcPts val="4745"/>
              </a:lnSpc>
            </a:pPr>
            <a:r>
              <a:rPr lang="en-US" sz="3438">
                <a:solidFill>
                  <a:srgbClr val="000000"/>
                </a:solidFill>
                <a:latin typeface="Canva Sans"/>
              </a:rPr>
              <a:t>Contient les contrôleurs chargés de gérer les requêtes HTTP et d'interagir avec les  modèles et les vues.</a:t>
            </a:r>
          </a:p>
        </p:txBody>
      </p:sp>
      <p:sp>
        <p:nvSpPr>
          <p:cNvPr name="TextBox 6" id="6"/>
          <p:cNvSpPr txBox="true"/>
          <p:nvPr/>
        </p:nvSpPr>
        <p:spPr>
          <a:xfrm rot="0">
            <a:off x="1650099" y="2755456"/>
            <a:ext cx="7095827"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Le dossier Controllers</a:t>
            </a:r>
          </a:p>
        </p:txBody>
      </p:sp>
    </p:spTree>
  </p:cSld>
  <p:clrMapOvr>
    <a:masterClrMapping/>
  </p:clrMapOvr>
  <p:transition spd="slow">
    <p:push dir="l"/>
  </p:transition>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13500" y="-1825882"/>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9852650" y="1897118"/>
            <a:ext cx="6949800" cy="7614470"/>
          </a:xfrm>
          <a:custGeom>
            <a:avLst/>
            <a:gdLst/>
            <a:ahLst/>
            <a:cxnLst/>
            <a:rect r="r" b="b" t="t" l="l"/>
            <a:pathLst>
              <a:path h="7614470" w="6949800">
                <a:moveTo>
                  <a:pt x="0" y="0"/>
                </a:moveTo>
                <a:lnTo>
                  <a:pt x="6949800" y="0"/>
                </a:lnTo>
                <a:lnTo>
                  <a:pt x="6949800" y="7614470"/>
                </a:lnTo>
                <a:lnTo>
                  <a:pt x="0" y="7614470"/>
                </a:lnTo>
                <a:lnTo>
                  <a:pt x="0" y="0"/>
                </a:lnTo>
                <a:close/>
              </a:path>
            </a:pathLst>
          </a:custGeom>
          <a:blipFill>
            <a:blip r:embed="rId2"/>
            <a:stretch>
              <a:fillRect l="-2106" t="-2275" r="-2106" b="0"/>
            </a:stretch>
          </a:blipFill>
        </p:spPr>
      </p:sp>
      <p:sp>
        <p:nvSpPr>
          <p:cNvPr name="TextBox 5" id="5"/>
          <p:cNvSpPr txBox="true"/>
          <p:nvPr/>
        </p:nvSpPr>
        <p:spPr>
          <a:xfrm rot="0">
            <a:off x="1285975" y="4552891"/>
            <a:ext cx="7453751" cy="2376173"/>
          </a:xfrm>
          <a:prstGeom prst="rect">
            <a:avLst/>
          </a:prstGeom>
        </p:spPr>
        <p:txBody>
          <a:bodyPr anchor="t" rtlCol="false" tIns="0" lIns="0" bIns="0" rIns="0">
            <a:spAutoFit/>
          </a:bodyPr>
          <a:lstStyle/>
          <a:p>
            <a:pPr algn="l">
              <a:lnSpc>
                <a:spcPts val="4745"/>
              </a:lnSpc>
            </a:pPr>
            <a:r>
              <a:rPr lang="en-US" sz="3438">
                <a:solidFill>
                  <a:srgbClr val="000000"/>
                </a:solidFill>
                <a:latin typeface="Canva Sans"/>
              </a:rPr>
              <a:t>Ce répértoire englobe les modèles qui interagissent avec la base de données et gèrent la logique des données.</a:t>
            </a:r>
          </a:p>
        </p:txBody>
      </p:sp>
      <p:sp>
        <p:nvSpPr>
          <p:cNvPr name="TextBox 6" id="6"/>
          <p:cNvSpPr txBox="true"/>
          <p:nvPr/>
        </p:nvSpPr>
        <p:spPr>
          <a:xfrm rot="0">
            <a:off x="1728812" y="2136625"/>
            <a:ext cx="5799534"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Le dossier Models</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7076964" y="0"/>
            <a:ext cx="10287000" cy="10287000"/>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solidFill>
          </p:spPr>
        </p:sp>
      </p:grpSp>
      <p:sp>
        <p:nvSpPr>
          <p:cNvPr name="TextBox 4" id="4"/>
          <p:cNvSpPr txBox="true"/>
          <p:nvPr/>
        </p:nvSpPr>
        <p:spPr>
          <a:xfrm rot="0">
            <a:off x="1948173" y="4376240"/>
            <a:ext cx="14534952" cy="2632502"/>
          </a:xfrm>
          <a:prstGeom prst="rect">
            <a:avLst/>
          </a:prstGeom>
        </p:spPr>
        <p:txBody>
          <a:bodyPr anchor="t" rtlCol="false" tIns="0" lIns="0" bIns="0" rIns="0">
            <a:spAutoFit/>
          </a:bodyPr>
          <a:lstStyle/>
          <a:p>
            <a:pPr algn="ctr">
              <a:lnSpc>
                <a:spcPts val="10550"/>
              </a:lnSpc>
            </a:pPr>
            <a:r>
              <a:rPr lang="en-US" sz="7645">
                <a:solidFill>
                  <a:srgbClr val="000000"/>
                </a:solidFill>
                <a:latin typeface="Canva Sans Bold"/>
              </a:rPr>
              <a:t>Introduction  </a:t>
            </a:r>
          </a:p>
          <a:p>
            <a:pPr algn="ctr">
              <a:lnSpc>
                <a:spcPts val="10550"/>
              </a:lnSpc>
            </a:pPr>
          </a:p>
        </p:txBody>
      </p:sp>
    </p:spTree>
  </p:cSld>
  <p:clrMapOvr>
    <a:masterClrMapping/>
  </p:clrMapOvr>
  <p:transition spd="slow">
    <p:push dir="l"/>
  </p:transition>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95405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10467862" y="2175001"/>
            <a:ext cx="6791438" cy="6589693"/>
          </a:xfrm>
          <a:custGeom>
            <a:avLst/>
            <a:gdLst/>
            <a:ahLst/>
            <a:cxnLst/>
            <a:rect r="r" b="b" t="t" l="l"/>
            <a:pathLst>
              <a:path h="6589693" w="6791438">
                <a:moveTo>
                  <a:pt x="0" y="0"/>
                </a:moveTo>
                <a:lnTo>
                  <a:pt x="6791438" y="0"/>
                </a:lnTo>
                <a:lnTo>
                  <a:pt x="6791438" y="6589693"/>
                </a:lnTo>
                <a:lnTo>
                  <a:pt x="0" y="6589693"/>
                </a:lnTo>
                <a:lnTo>
                  <a:pt x="0" y="0"/>
                </a:lnTo>
                <a:close/>
              </a:path>
            </a:pathLst>
          </a:custGeom>
          <a:blipFill>
            <a:blip r:embed="rId2"/>
            <a:stretch>
              <a:fillRect l="0" t="-194" r="-5262" b="-194"/>
            </a:stretch>
          </a:blipFill>
        </p:spPr>
      </p:sp>
      <p:sp>
        <p:nvSpPr>
          <p:cNvPr name="TextBox 5" id="5"/>
          <p:cNvSpPr txBox="true"/>
          <p:nvPr/>
        </p:nvSpPr>
        <p:spPr>
          <a:xfrm rot="0">
            <a:off x="1707059" y="2513774"/>
            <a:ext cx="8146792" cy="6579361"/>
          </a:xfrm>
          <a:prstGeom prst="rect">
            <a:avLst/>
          </a:prstGeom>
        </p:spPr>
        <p:txBody>
          <a:bodyPr anchor="t" rtlCol="false" tIns="0" lIns="0" bIns="0" rIns="0">
            <a:spAutoFit/>
          </a:bodyPr>
          <a:lstStyle/>
          <a:p>
            <a:pPr>
              <a:lnSpc>
                <a:spcPts val="4745"/>
              </a:lnSpc>
            </a:pPr>
          </a:p>
          <a:p>
            <a:pPr algn="l">
              <a:lnSpc>
                <a:spcPts val="4745"/>
              </a:lnSpc>
            </a:pPr>
            <a:r>
              <a:rPr lang="en-US" sz="3438">
                <a:solidFill>
                  <a:srgbClr val="000000"/>
                </a:solidFill>
                <a:latin typeface="Canva Sans"/>
              </a:rPr>
              <a:t>Le dossier "public/" sert de point d'entrée pour l’application CodeIgniter. Il contient le fichier "</a:t>
            </a:r>
            <a:r>
              <a:rPr lang="en-US" sz="3438">
                <a:solidFill>
                  <a:srgbClr val="000000"/>
                </a:solidFill>
                <a:latin typeface="Canva Sans Bold"/>
              </a:rPr>
              <a:t>index.php</a:t>
            </a:r>
            <a:r>
              <a:rPr lang="en-US" sz="3438">
                <a:solidFill>
                  <a:srgbClr val="000000"/>
                </a:solidFill>
                <a:latin typeface="Canva Sans"/>
              </a:rPr>
              <a:t>" qui est responsable du démarrage de l'application lorsqu'une requête est effectuée. La configuration du serveur web est ajustée pour diriger les requêtes vers ce dossier, assurant ainsi la sécurité de la structure de notre application.</a:t>
            </a:r>
          </a:p>
        </p:txBody>
      </p:sp>
      <p:sp>
        <p:nvSpPr>
          <p:cNvPr name="TextBox 6" id="6"/>
          <p:cNvSpPr txBox="true"/>
          <p:nvPr/>
        </p:nvSpPr>
        <p:spPr>
          <a:xfrm rot="0">
            <a:off x="1466218" y="1579053"/>
            <a:ext cx="5458420"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Le dossier public</a:t>
            </a:r>
          </a:p>
        </p:txBody>
      </p:sp>
    </p:spTree>
  </p:cSld>
  <p:clrMapOvr>
    <a:masterClrMapping/>
  </p:clrMapOvr>
  <p:transition spd="slow">
    <p:push dir="l"/>
  </p:transition>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3615302" y="6217952"/>
            <a:ext cx="6128398" cy="6128398"/>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10069580" y="4395521"/>
            <a:ext cx="7473879" cy="3644862"/>
          </a:xfrm>
          <a:custGeom>
            <a:avLst/>
            <a:gdLst/>
            <a:ahLst/>
            <a:cxnLst/>
            <a:rect r="r" b="b" t="t" l="l"/>
            <a:pathLst>
              <a:path h="3644862" w="7473879">
                <a:moveTo>
                  <a:pt x="0" y="0"/>
                </a:moveTo>
                <a:lnTo>
                  <a:pt x="7473879" y="0"/>
                </a:lnTo>
                <a:lnTo>
                  <a:pt x="7473879" y="3644862"/>
                </a:lnTo>
                <a:lnTo>
                  <a:pt x="0" y="3644862"/>
                </a:lnTo>
                <a:lnTo>
                  <a:pt x="0" y="0"/>
                </a:lnTo>
                <a:close/>
              </a:path>
            </a:pathLst>
          </a:custGeom>
          <a:blipFill>
            <a:blip r:embed="rId2"/>
            <a:stretch>
              <a:fillRect l="-3901" t="-1686" r="0" b="-2600"/>
            </a:stretch>
          </a:blipFill>
        </p:spPr>
      </p:sp>
      <p:sp>
        <p:nvSpPr>
          <p:cNvPr name="TextBox 5" id="5"/>
          <p:cNvSpPr txBox="true"/>
          <p:nvPr/>
        </p:nvSpPr>
        <p:spPr>
          <a:xfrm rot="0">
            <a:off x="1028700" y="2751810"/>
            <a:ext cx="15488191" cy="1178686"/>
          </a:xfrm>
          <a:prstGeom prst="rect">
            <a:avLst/>
          </a:prstGeom>
        </p:spPr>
        <p:txBody>
          <a:bodyPr anchor="t" rtlCol="false" tIns="0" lIns="0" bIns="0" rIns="0">
            <a:spAutoFit/>
          </a:bodyPr>
          <a:lstStyle/>
          <a:p>
            <a:pPr algn="l">
              <a:lnSpc>
                <a:spcPts val="4745"/>
              </a:lnSpc>
            </a:pPr>
            <a:r>
              <a:rPr lang="en-US" sz="3438">
                <a:solidFill>
                  <a:srgbClr val="000000"/>
                </a:solidFill>
                <a:latin typeface="Canva Sans"/>
              </a:rPr>
              <a:t>Le dossier "</a:t>
            </a:r>
            <a:r>
              <a:rPr lang="en-US" sz="3438" u="sng">
                <a:solidFill>
                  <a:srgbClr val="EE4323"/>
                </a:solidFill>
                <a:latin typeface="Canva Sans Bold"/>
              </a:rPr>
              <a:t>database</a:t>
            </a:r>
            <a:r>
              <a:rPr lang="en-US" sz="3438">
                <a:solidFill>
                  <a:srgbClr val="000000"/>
                </a:solidFill>
                <a:latin typeface="Canva Sans"/>
              </a:rPr>
              <a:t>" dans </a:t>
            </a:r>
            <a:r>
              <a:rPr lang="en-US" sz="3438">
                <a:solidFill>
                  <a:srgbClr val="EE4323"/>
                </a:solidFill>
                <a:latin typeface="Canva Sans Bold"/>
              </a:rPr>
              <a:t>CodeIgniter</a:t>
            </a:r>
            <a:r>
              <a:rPr lang="en-US" sz="3438">
                <a:solidFill>
                  <a:srgbClr val="000000"/>
                </a:solidFill>
                <a:latin typeface="Canva Sans"/>
              </a:rPr>
              <a:t>, c’est lorsqu'on parle  de la gestion évolutive de la base de données.</a:t>
            </a:r>
          </a:p>
        </p:txBody>
      </p:sp>
      <p:sp>
        <p:nvSpPr>
          <p:cNvPr name="TextBox 6" id="6"/>
          <p:cNvSpPr txBox="true"/>
          <p:nvPr/>
        </p:nvSpPr>
        <p:spPr>
          <a:xfrm rot="0">
            <a:off x="1360533" y="1456839"/>
            <a:ext cx="6478339"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Le dossier Database</a:t>
            </a:r>
          </a:p>
        </p:txBody>
      </p:sp>
      <p:sp>
        <p:nvSpPr>
          <p:cNvPr name="TextBox 7" id="7"/>
          <p:cNvSpPr txBox="true"/>
          <p:nvPr/>
        </p:nvSpPr>
        <p:spPr>
          <a:xfrm rot="0">
            <a:off x="1037358" y="4669550"/>
            <a:ext cx="8146792" cy="2378836"/>
          </a:xfrm>
          <a:prstGeom prst="rect">
            <a:avLst/>
          </a:prstGeom>
        </p:spPr>
        <p:txBody>
          <a:bodyPr anchor="t" rtlCol="false" tIns="0" lIns="0" bIns="0" rIns="0">
            <a:spAutoFit/>
          </a:bodyPr>
          <a:lstStyle/>
          <a:p>
            <a:pPr algn="l">
              <a:lnSpc>
                <a:spcPts val="4745"/>
              </a:lnSpc>
            </a:pPr>
            <a:r>
              <a:rPr lang="en-US" sz="3438" u="sng">
                <a:solidFill>
                  <a:srgbClr val="EE4323"/>
                </a:solidFill>
                <a:latin typeface="Canva Sans Bold"/>
              </a:rPr>
              <a:t>Les migrations</a:t>
            </a:r>
            <a:r>
              <a:rPr lang="en-US" sz="3438" u="sng">
                <a:solidFill>
                  <a:srgbClr val="000000"/>
                </a:solidFill>
                <a:latin typeface="Canva Sans Bold"/>
              </a:rPr>
              <a:t> </a:t>
            </a:r>
            <a:r>
              <a:rPr lang="en-US" sz="3438">
                <a:solidFill>
                  <a:srgbClr val="000000"/>
                </a:solidFill>
                <a:latin typeface="Canva Sans"/>
              </a:rPr>
              <a:t>sont des fichiers qui décrivent les changements structurels dans la base de données au fil du temps. </a:t>
            </a:r>
          </a:p>
        </p:txBody>
      </p:sp>
      <p:sp>
        <p:nvSpPr>
          <p:cNvPr name="TextBox 8" id="8"/>
          <p:cNvSpPr txBox="true"/>
          <p:nvPr/>
        </p:nvSpPr>
        <p:spPr>
          <a:xfrm rot="0">
            <a:off x="1037358" y="7503390"/>
            <a:ext cx="8146792" cy="1778761"/>
          </a:xfrm>
          <a:prstGeom prst="rect">
            <a:avLst/>
          </a:prstGeom>
        </p:spPr>
        <p:txBody>
          <a:bodyPr anchor="t" rtlCol="false" tIns="0" lIns="0" bIns="0" rIns="0">
            <a:spAutoFit/>
          </a:bodyPr>
          <a:lstStyle/>
          <a:p>
            <a:pPr algn="l">
              <a:lnSpc>
                <a:spcPts val="4745"/>
              </a:lnSpc>
            </a:pPr>
            <a:r>
              <a:rPr lang="en-US" sz="3438" u="sng">
                <a:solidFill>
                  <a:srgbClr val="EE4323"/>
                </a:solidFill>
                <a:latin typeface="Canva Sans Bold"/>
              </a:rPr>
              <a:t>Les seeds</a:t>
            </a:r>
            <a:r>
              <a:rPr lang="en-US" sz="3438">
                <a:solidFill>
                  <a:srgbClr val="000000"/>
                </a:solidFill>
                <a:latin typeface="Canva Sans"/>
              </a:rPr>
              <a:t>  sont des fichiers utilisés pour peupler la base de données avec des données initiales ou de test.</a:t>
            </a:r>
          </a:p>
        </p:txBody>
      </p:sp>
    </p:spTree>
  </p:cSld>
  <p:clrMapOvr>
    <a:masterClrMapping/>
  </p:clrMapOvr>
  <p:transition spd="slow">
    <p:push dir="l"/>
  </p:transition>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4677052"/>
            <a:ext cx="6815904" cy="6815904"/>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alpha val="40784"/>
              </a:srgbClr>
            </a:solidFill>
          </p:spPr>
        </p:sp>
      </p:grpSp>
      <p:sp>
        <p:nvSpPr>
          <p:cNvPr name="Freeform 4" id="4"/>
          <p:cNvSpPr/>
          <p:nvPr/>
        </p:nvSpPr>
        <p:spPr>
          <a:xfrm flipH="false" flipV="false" rot="0">
            <a:off x="10203022" y="2148222"/>
            <a:ext cx="7600328" cy="6923725"/>
          </a:xfrm>
          <a:custGeom>
            <a:avLst/>
            <a:gdLst/>
            <a:ahLst/>
            <a:cxnLst/>
            <a:rect r="r" b="b" t="t" l="l"/>
            <a:pathLst>
              <a:path h="6923725" w="7600328">
                <a:moveTo>
                  <a:pt x="0" y="0"/>
                </a:moveTo>
                <a:lnTo>
                  <a:pt x="7600328" y="0"/>
                </a:lnTo>
                <a:lnTo>
                  <a:pt x="7600328" y="6923725"/>
                </a:lnTo>
                <a:lnTo>
                  <a:pt x="0" y="6923725"/>
                </a:lnTo>
                <a:lnTo>
                  <a:pt x="0" y="0"/>
                </a:lnTo>
                <a:close/>
              </a:path>
            </a:pathLst>
          </a:custGeom>
          <a:blipFill>
            <a:blip r:embed="rId2"/>
            <a:stretch>
              <a:fillRect l="-11388" t="0" r="-11388" b="0"/>
            </a:stretch>
          </a:blipFill>
        </p:spPr>
      </p:sp>
      <p:sp>
        <p:nvSpPr>
          <p:cNvPr name="Freeform 5" id="5"/>
          <p:cNvSpPr/>
          <p:nvPr/>
        </p:nvSpPr>
        <p:spPr>
          <a:xfrm flipH="false" flipV="false" rot="0">
            <a:off x="1590089" y="8041591"/>
            <a:ext cx="5776501" cy="1654240"/>
          </a:xfrm>
          <a:custGeom>
            <a:avLst/>
            <a:gdLst/>
            <a:ahLst/>
            <a:cxnLst/>
            <a:rect r="r" b="b" t="t" l="l"/>
            <a:pathLst>
              <a:path h="1654240" w="5776501">
                <a:moveTo>
                  <a:pt x="0" y="0"/>
                </a:moveTo>
                <a:lnTo>
                  <a:pt x="5776501" y="0"/>
                </a:lnTo>
                <a:lnTo>
                  <a:pt x="5776501" y="1654240"/>
                </a:lnTo>
                <a:lnTo>
                  <a:pt x="0" y="1654240"/>
                </a:lnTo>
                <a:lnTo>
                  <a:pt x="0" y="0"/>
                </a:lnTo>
                <a:close/>
              </a:path>
            </a:pathLst>
          </a:custGeom>
          <a:blipFill>
            <a:blip r:embed="rId3"/>
            <a:stretch>
              <a:fillRect l="0" t="0" r="0" b="0"/>
            </a:stretch>
          </a:blipFill>
        </p:spPr>
      </p:sp>
      <p:sp>
        <p:nvSpPr>
          <p:cNvPr name="Freeform 6" id="6"/>
          <p:cNvSpPr/>
          <p:nvPr/>
        </p:nvSpPr>
        <p:spPr>
          <a:xfrm flipH="false" flipV="false" rot="-2342033">
            <a:off x="7295932" y="8127061"/>
            <a:ext cx="3118600" cy="881005"/>
          </a:xfrm>
          <a:custGeom>
            <a:avLst/>
            <a:gdLst/>
            <a:ahLst/>
            <a:cxnLst/>
            <a:rect r="r" b="b" t="t" l="l"/>
            <a:pathLst>
              <a:path h="881005" w="3118600">
                <a:moveTo>
                  <a:pt x="0" y="0"/>
                </a:moveTo>
                <a:lnTo>
                  <a:pt x="3118601" y="0"/>
                </a:lnTo>
                <a:lnTo>
                  <a:pt x="3118601" y="881005"/>
                </a:lnTo>
                <a:lnTo>
                  <a:pt x="0" y="8810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590089" y="6552104"/>
            <a:ext cx="3896262" cy="1382544"/>
          </a:xfrm>
          <a:custGeom>
            <a:avLst/>
            <a:gdLst/>
            <a:ahLst/>
            <a:cxnLst/>
            <a:rect r="r" b="b" t="t" l="l"/>
            <a:pathLst>
              <a:path h="1382544" w="3896262">
                <a:moveTo>
                  <a:pt x="0" y="0"/>
                </a:moveTo>
                <a:lnTo>
                  <a:pt x="3896262" y="0"/>
                </a:lnTo>
                <a:lnTo>
                  <a:pt x="3896262" y="1382545"/>
                </a:lnTo>
                <a:lnTo>
                  <a:pt x="0" y="1382545"/>
                </a:lnTo>
                <a:lnTo>
                  <a:pt x="0" y="0"/>
                </a:lnTo>
                <a:close/>
              </a:path>
            </a:pathLst>
          </a:custGeom>
          <a:blipFill>
            <a:blip r:embed="rId6"/>
            <a:stretch>
              <a:fillRect l="0" t="0" r="0" b="0"/>
            </a:stretch>
          </a:blipFill>
        </p:spPr>
      </p:sp>
      <p:sp>
        <p:nvSpPr>
          <p:cNvPr name="TextBox 8" id="8"/>
          <p:cNvSpPr txBox="true"/>
          <p:nvPr/>
        </p:nvSpPr>
        <p:spPr>
          <a:xfrm rot="0">
            <a:off x="1581161" y="2286784"/>
            <a:ext cx="7778262" cy="5045084"/>
          </a:xfrm>
          <a:prstGeom prst="rect">
            <a:avLst/>
          </a:prstGeom>
        </p:spPr>
        <p:txBody>
          <a:bodyPr anchor="t" rtlCol="false" tIns="0" lIns="0" bIns="0" rIns="0">
            <a:spAutoFit/>
          </a:bodyPr>
          <a:lstStyle/>
          <a:p>
            <a:pPr>
              <a:lnSpc>
                <a:spcPts val="4002"/>
              </a:lnSpc>
            </a:pPr>
            <a:r>
              <a:rPr lang="en-US" sz="2900">
                <a:solidFill>
                  <a:srgbClr val="000000"/>
                </a:solidFill>
                <a:latin typeface="Canva Sans"/>
              </a:rPr>
              <a:t>Il est utilisé pour stocker les </a:t>
            </a:r>
            <a:r>
              <a:rPr lang="en-US" sz="2900">
                <a:solidFill>
                  <a:srgbClr val="000000"/>
                </a:solidFill>
                <a:latin typeface="Canva Sans Bold"/>
              </a:rPr>
              <a:t>paramètres de configuration</a:t>
            </a:r>
            <a:r>
              <a:rPr lang="en-US" sz="2900">
                <a:solidFill>
                  <a:srgbClr val="000000"/>
                </a:solidFill>
                <a:latin typeface="Canva Sans"/>
              </a:rPr>
              <a:t> spécifiques à l'environnement</a:t>
            </a:r>
          </a:p>
          <a:p>
            <a:pPr>
              <a:lnSpc>
                <a:spcPts val="4002"/>
              </a:lnSpc>
            </a:pPr>
            <a:r>
              <a:rPr lang="en-US" sz="2900">
                <a:solidFill>
                  <a:srgbClr val="000000"/>
                </a:solidFill>
                <a:latin typeface="Canva Sans"/>
              </a:rPr>
              <a:t>Il</a:t>
            </a:r>
            <a:r>
              <a:rPr lang="en-US" sz="2900">
                <a:solidFill>
                  <a:srgbClr val="000000"/>
                </a:solidFill>
                <a:latin typeface="Canva Sans Bold"/>
              </a:rPr>
              <a:t> </a:t>
            </a:r>
            <a:r>
              <a:rPr lang="en-US" sz="2900">
                <a:solidFill>
                  <a:srgbClr val="000000"/>
                </a:solidFill>
                <a:latin typeface="Canva Sans"/>
              </a:rPr>
              <a:t>offre une manière sécurisée de stocker des informations sensibles et de personnaliser les configurations en fonction de l'environnement (</a:t>
            </a:r>
            <a:r>
              <a:rPr lang="en-US" sz="2900">
                <a:solidFill>
                  <a:srgbClr val="000000"/>
                </a:solidFill>
                <a:latin typeface="Canva Sans Bold"/>
              </a:rPr>
              <a:t>développement, production, out test</a:t>
            </a:r>
            <a:r>
              <a:rPr lang="en-US" sz="2900">
                <a:solidFill>
                  <a:srgbClr val="000000"/>
                </a:solidFill>
                <a:latin typeface="Canva Sans"/>
              </a:rPr>
              <a:t>).</a:t>
            </a:r>
          </a:p>
          <a:p>
            <a:pPr>
              <a:lnSpc>
                <a:spcPts val="4002"/>
              </a:lnSpc>
            </a:pPr>
          </a:p>
          <a:p>
            <a:pPr algn="l">
              <a:lnSpc>
                <a:spcPts val="4002"/>
              </a:lnSpc>
            </a:pPr>
          </a:p>
        </p:txBody>
      </p:sp>
      <p:sp>
        <p:nvSpPr>
          <p:cNvPr name="TextBox 9" id="9"/>
          <p:cNvSpPr txBox="true"/>
          <p:nvPr/>
        </p:nvSpPr>
        <p:spPr>
          <a:xfrm rot="0">
            <a:off x="2277473" y="93345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Fichier .env d’un projet CodeIgniter</a:t>
            </a:r>
          </a:p>
        </p:txBody>
      </p:sp>
    </p:spTree>
  </p:cSld>
  <p:clrMapOvr>
    <a:masterClrMapping/>
  </p:clrMapOvr>
  <p:transition spd="slow">
    <p:push dir="l"/>
  </p:transition>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sp>
        <p:nvSpPr>
          <p:cNvPr name="Freeform 2" id="2"/>
          <p:cNvSpPr/>
          <p:nvPr/>
        </p:nvSpPr>
        <p:spPr>
          <a:xfrm flipH="false" flipV="false" rot="0">
            <a:off x="-5959059" y="6474225"/>
            <a:ext cx="10752765" cy="10752765"/>
          </a:xfrm>
          <a:custGeom>
            <a:avLst/>
            <a:gdLst/>
            <a:ahLst/>
            <a:cxnLst/>
            <a:rect r="r" b="b" t="t" l="l"/>
            <a:pathLst>
              <a:path h="10752765" w="10752765">
                <a:moveTo>
                  <a:pt x="0" y="0"/>
                </a:moveTo>
                <a:lnTo>
                  <a:pt x="10752765" y="0"/>
                </a:lnTo>
                <a:lnTo>
                  <a:pt x="10752765" y="10752765"/>
                </a:lnTo>
                <a:lnTo>
                  <a:pt x="0" y="1075276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928128" y="3058860"/>
            <a:ext cx="4431744" cy="2581275"/>
          </a:xfrm>
          <a:prstGeom prst="rect">
            <a:avLst/>
          </a:prstGeom>
        </p:spPr>
        <p:txBody>
          <a:bodyPr anchor="t" rtlCol="false" tIns="0" lIns="0" bIns="0" rIns="0">
            <a:spAutoFit/>
          </a:bodyPr>
          <a:lstStyle/>
          <a:p>
            <a:pPr algn="ctr" marL="0" indent="0" lvl="0">
              <a:lnSpc>
                <a:spcPts val="21000"/>
              </a:lnSpc>
              <a:spcBef>
                <a:spcPct val="0"/>
              </a:spcBef>
            </a:pPr>
            <a:r>
              <a:rPr lang="en-US" sz="15000" spc="135">
                <a:solidFill>
                  <a:srgbClr val="EE4323"/>
                </a:solidFill>
                <a:latin typeface="Canva Sans Bold"/>
              </a:rPr>
              <a:t>MVC</a:t>
            </a:r>
          </a:p>
        </p:txBody>
      </p:sp>
      <p:sp>
        <p:nvSpPr>
          <p:cNvPr name="Freeform 4" id="4"/>
          <p:cNvSpPr/>
          <p:nvPr/>
        </p:nvSpPr>
        <p:spPr>
          <a:xfrm flipH="false" flipV="false" rot="0">
            <a:off x="13584067" y="-5938863"/>
            <a:ext cx="10752765" cy="10752765"/>
          </a:xfrm>
          <a:custGeom>
            <a:avLst/>
            <a:gdLst/>
            <a:ahLst/>
            <a:cxnLst/>
            <a:rect r="r" b="b" t="t" l="l"/>
            <a:pathLst>
              <a:path h="10752765" w="10752765">
                <a:moveTo>
                  <a:pt x="0" y="0"/>
                </a:moveTo>
                <a:lnTo>
                  <a:pt x="10752765" y="0"/>
                </a:lnTo>
                <a:lnTo>
                  <a:pt x="10752765" y="10752765"/>
                </a:lnTo>
                <a:lnTo>
                  <a:pt x="0" y="107527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473673" y="4180367"/>
            <a:ext cx="528209" cy="633535"/>
          </a:xfrm>
          <a:custGeom>
            <a:avLst/>
            <a:gdLst/>
            <a:ahLst/>
            <a:cxnLst/>
            <a:rect r="r" b="b" t="t" l="l"/>
            <a:pathLst>
              <a:path h="633535" w="528209">
                <a:moveTo>
                  <a:pt x="0" y="0"/>
                </a:moveTo>
                <a:lnTo>
                  <a:pt x="528209" y="0"/>
                </a:lnTo>
                <a:lnTo>
                  <a:pt x="528209" y="633535"/>
                </a:lnTo>
                <a:lnTo>
                  <a:pt x="0" y="63353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transition spd="slow">
    <p:push dir="l"/>
  </p:transition>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2555675" y="-1746548"/>
            <a:ext cx="7443341" cy="744334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86A13">
                <a:alpha val="22745"/>
              </a:srgbClr>
            </a:solidFill>
          </p:spPr>
        </p:sp>
      </p:grpSp>
      <p:grpSp>
        <p:nvGrpSpPr>
          <p:cNvPr name="Group 4" id="4"/>
          <p:cNvGrpSpPr/>
          <p:nvPr/>
        </p:nvGrpSpPr>
        <p:grpSpPr>
          <a:xfrm rot="0">
            <a:off x="11811325" y="5696793"/>
            <a:ext cx="10287000" cy="10287000"/>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86A13">
                <a:alpha val="55686"/>
              </a:srgbClr>
            </a:solidFill>
          </p:spPr>
        </p:sp>
      </p:grpSp>
      <p:sp>
        <p:nvSpPr>
          <p:cNvPr name="Freeform 6" id="6"/>
          <p:cNvSpPr/>
          <p:nvPr/>
        </p:nvSpPr>
        <p:spPr>
          <a:xfrm flipH="false" flipV="false" rot="0">
            <a:off x="10417735" y="2797961"/>
            <a:ext cx="6841565" cy="7085907"/>
          </a:xfrm>
          <a:custGeom>
            <a:avLst/>
            <a:gdLst/>
            <a:ahLst/>
            <a:cxnLst/>
            <a:rect r="r" b="b" t="t" l="l"/>
            <a:pathLst>
              <a:path h="7085907" w="6841565">
                <a:moveTo>
                  <a:pt x="0" y="0"/>
                </a:moveTo>
                <a:lnTo>
                  <a:pt x="6841565" y="0"/>
                </a:lnTo>
                <a:lnTo>
                  <a:pt x="6841565" y="7085906"/>
                </a:lnTo>
                <a:lnTo>
                  <a:pt x="0" y="7085906"/>
                </a:lnTo>
                <a:lnTo>
                  <a:pt x="0" y="0"/>
                </a:lnTo>
                <a:close/>
              </a:path>
            </a:pathLst>
          </a:custGeom>
          <a:blipFill>
            <a:blip r:embed="rId3"/>
            <a:stretch>
              <a:fillRect l="0" t="0" r="0" b="0"/>
            </a:stretch>
          </a:blipFill>
        </p:spPr>
      </p:sp>
      <p:sp>
        <p:nvSpPr>
          <p:cNvPr name="TextBox 7" id="7"/>
          <p:cNvSpPr txBox="true"/>
          <p:nvPr/>
        </p:nvSpPr>
        <p:spPr>
          <a:xfrm rot="0">
            <a:off x="1715020" y="952800"/>
            <a:ext cx="5381863" cy="887095"/>
          </a:xfrm>
          <a:prstGeom prst="rect">
            <a:avLst/>
          </a:prstGeom>
        </p:spPr>
        <p:txBody>
          <a:bodyPr anchor="t" rtlCol="false" tIns="0" lIns="0" bIns="0" rIns="0">
            <a:spAutoFit/>
          </a:bodyPr>
          <a:lstStyle/>
          <a:p>
            <a:pPr algn="ctr" marL="0" indent="0" lvl="0">
              <a:lnSpc>
                <a:spcPts val="7279"/>
              </a:lnSpc>
              <a:spcBef>
                <a:spcPct val="0"/>
              </a:spcBef>
            </a:pPr>
            <a:r>
              <a:rPr lang="en-US" sz="5199">
                <a:solidFill>
                  <a:srgbClr val="000000"/>
                </a:solidFill>
                <a:latin typeface="Canva Sans Bold"/>
              </a:rPr>
              <a:t>C'est quoi MVC ?</a:t>
            </a:r>
          </a:p>
        </p:txBody>
      </p:sp>
      <p:sp>
        <p:nvSpPr>
          <p:cNvPr name="TextBox 8" id="8"/>
          <p:cNvSpPr txBox="true"/>
          <p:nvPr/>
        </p:nvSpPr>
        <p:spPr>
          <a:xfrm rot="0">
            <a:off x="1417570" y="2289700"/>
            <a:ext cx="11358626" cy="3934968"/>
          </a:xfrm>
          <a:prstGeom prst="rect">
            <a:avLst/>
          </a:prstGeom>
        </p:spPr>
        <p:txBody>
          <a:bodyPr anchor="t" rtlCol="false" tIns="0" lIns="0" bIns="0" rIns="0">
            <a:spAutoFit/>
          </a:bodyPr>
          <a:lstStyle/>
          <a:p>
            <a:pPr marL="777240" indent="-388620" lvl="1">
              <a:lnSpc>
                <a:spcPts val="6336"/>
              </a:lnSpc>
              <a:buFont typeface="Arial"/>
              <a:buChar char="•"/>
            </a:pPr>
            <a:r>
              <a:rPr lang="en-US" sz="3600" spc="-46">
                <a:solidFill>
                  <a:srgbClr val="000000"/>
                </a:solidFill>
                <a:latin typeface="Canva Sans Bold"/>
              </a:rPr>
              <a:t>Modèle-Vue-Contrôleur</a:t>
            </a:r>
          </a:p>
          <a:p>
            <a:pPr marL="777240" indent="-388620" lvl="1">
              <a:lnSpc>
                <a:spcPts val="6336"/>
              </a:lnSpc>
              <a:buFont typeface="Arial"/>
              <a:buChar char="•"/>
            </a:pPr>
            <a:r>
              <a:rPr lang="en-US" sz="3600" spc="-46">
                <a:solidFill>
                  <a:srgbClr val="000000"/>
                </a:solidFill>
                <a:latin typeface="Canva Sans Bold"/>
              </a:rPr>
              <a:t>Patron d'architecture logicielle</a:t>
            </a:r>
          </a:p>
          <a:p>
            <a:pPr marL="777240" indent="-388620" lvl="1">
              <a:lnSpc>
                <a:spcPts val="6336"/>
              </a:lnSpc>
              <a:buFont typeface="Arial"/>
              <a:buChar char="•"/>
            </a:pPr>
            <a:r>
              <a:rPr lang="en-US" sz="3600" spc="-46">
                <a:solidFill>
                  <a:srgbClr val="000000"/>
                </a:solidFill>
                <a:latin typeface="Canva Sans Bold"/>
              </a:rPr>
              <a:t>L'un des modèles les plus utilisés</a:t>
            </a:r>
          </a:p>
          <a:p>
            <a:pPr marL="777240" indent="-388620" lvl="1">
              <a:lnSpc>
                <a:spcPts val="6336"/>
              </a:lnSpc>
              <a:buFont typeface="Arial"/>
              <a:buChar char="•"/>
            </a:pPr>
            <a:r>
              <a:rPr lang="en-US" sz="3600" spc="-46">
                <a:solidFill>
                  <a:srgbClr val="000000"/>
                </a:solidFill>
                <a:latin typeface="Canva Sans Bold"/>
              </a:rPr>
              <a:t>Sépare la fonctionnalité de l'application</a:t>
            </a:r>
          </a:p>
          <a:p>
            <a:pPr algn="l" marL="777240" indent="-388620" lvl="1">
              <a:lnSpc>
                <a:spcPts val="6336"/>
              </a:lnSpc>
              <a:buFont typeface="Arial"/>
              <a:buChar char="•"/>
            </a:pPr>
            <a:r>
              <a:rPr lang="en-US" sz="3600" spc="-46">
                <a:solidFill>
                  <a:srgbClr val="000000"/>
                </a:solidFill>
                <a:latin typeface="Canva Sans Bold"/>
              </a:rPr>
              <a:t>Favorise la programmation structurée</a:t>
            </a:r>
          </a:p>
        </p:txBody>
      </p:sp>
    </p:spTree>
  </p:cSld>
  <p:clrMapOvr>
    <a:masterClrMapping/>
  </p:clrMapOvr>
  <p:transition spd="slow">
    <p:push dir="l"/>
  </p:transition>
</p:sld>
</file>

<file path=ppt/slides/slide25.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sp>
        <p:nvSpPr>
          <p:cNvPr name="TextBox 2" id="2"/>
          <p:cNvSpPr txBox="true"/>
          <p:nvPr/>
        </p:nvSpPr>
        <p:spPr>
          <a:xfrm rot="0">
            <a:off x="5381476" y="706864"/>
            <a:ext cx="7525048" cy="887095"/>
          </a:xfrm>
          <a:prstGeom prst="rect">
            <a:avLst/>
          </a:prstGeom>
        </p:spPr>
        <p:txBody>
          <a:bodyPr anchor="t" rtlCol="false" tIns="0" lIns="0" bIns="0" rIns="0">
            <a:spAutoFit/>
          </a:bodyPr>
          <a:lstStyle/>
          <a:p>
            <a:pPr algn="ctr">
              <a:lnSpc>
                <a:spcPts val="7279"/>
              </a:lnSpc>
              <a:spcBef>
                <a:spcPct val="0"/>
              </a:spcBef>
            </a:pPr>
            <a:r>
              <a:rPr lang="en-US" sz="5199">
                <a:solidFill>
                  <a:srgbClr val="F86A13"/>
                </a:solidFill>
                <a:latin typeface="Canva Sans Bold"/>
              </a:rPr>
              <a:t>Modèle Vue Contrôleur</a:t>
            </a:r>
          </a:p>
        </p:txBody>
      </p:sp>
      <p:sp>
        <p:nvSpPr>
          <p:cNvPr name="TextBox 3" id="3"/>
          <p:cNvSpPr txBox="true"/>
          <p:nvPr/>
        </p:nvSpPr>
        <p:spPr>
          <a:xfrm rot="0">
            <a:off x="2014287" y="3220861"/>
            <a:ext cx="13832307" cy="1214652"/>
          </a:xfrm>
          <a:prstGeom prst="rect">
            <a:avLst/>
          </a:prstGeom>
        </p:spPr>
        <p:txBody>
          <a:bodyPr anchor="t" rtlCol="false" tIns="0" lIns="0" bIns="0" rIns="0">
            <a:spAutoFit/>
          </a:bodyPr>
          <a:lstStyle/>
          <a:p>
            <a:pPr marL="0" indent="0" lvl="0">
              <a:lnSpc>
                <a:spcPts val="4968"/>
              </a:lnSpc>
            </a:pPr>
            <a:r>
              <a:rPr lang="en-US" sz="3048">
                <a:solidFill>
                  <a:srgbClr val="000000"/>
                </a:solidFill>
                <a:latin typeface="Canva Sans"/>
              </a:rPr>
              <a:t>responsable de la gestion des données, de la logique métier, et de la communication avec la base de données</a:t>
            </a:r>
          </a:p>
        </p:txBody>
      </p:sp>
      <p:sp>
        <p:nvSpPr>
          <p:cNvPr name="TextBox 4" id="4"/>
          <p:cNvSpPr txBox="true"/>
          <p:nvPr/>
        </p:nvSpPr>
        <p:spPr>
          <a:xfrm rot="0">
            <a:off x="2004372" y="4654413"/>
            <a:ext cx="3853904" cy="887095"/>
          </a:xfrm>
          <a:prstGeom prst="rect">
            <a:avLst/>
          </a:prstGeom>
        </p:spPr>
        <p:txBody>
          <a:bodyPr anchor="t" rtlCol="false" tIns="0" lIns="0" bIns="0" rIns="0">
            <a:spAutoFit/>
          </a:bodyPr>
          <a:lstStyle/>
          <a:p>
            <a:pPr>
              <a:lnSpc>
                <a:spcPts val="7279"/>
              </a:lnSpc>
              <a:spcBef>
                <a:spcPct val="0"/>
              </a:spcBef>
            </a:pPr>
            <a:r>
              <a:rPr lang="en-US" sz="5199">
                <a:solidFill>
                  <a:srgbClr val="000000"/>
                </a:solidFill>
                <a:latin typeface="Canva Sans Bold"/>
              </a:rPr>
              <a:t>Contrôleur  </a:t>
            </a:r>
          </a:p>
        </p:txBody>
      </p:sp>
      <p:grpSp>
        <p:nvGrpSpPr>
          <p:cNvPr name="Group 5" id="5"/>
          <p:cNvGrpSpPr/>
          <p:nvPr/>
        </p:nvGrpSpPr>
        <p:grpSpPr>
          <a:xfrm rot="0">
            <a:off x="12906524" y="4749663"/>
            <a:ext cx="10287000" cy="10287000"/>
            <a:chOff x="0" y="0"/>
            <a:chExt cx="13716000" cy="13716000"/>
          </a:xfrm>
        </p:grpSpPr>
        <p:sp>
          <p:nvSpPr>
            <p:cNvPr name="Freeform 6" id="6"/>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86A13">
                <a:alpha val="55686"/>
              </a:srgbClr>
            </a:solidFill>
          </p:spPr>
        </p:sp>
      </p:grpSp>
      <p:sp>
        <p:nvSpPr>
          <p:cNvPr name="TextBox 7" id="7"/>
          <p:cNvSpPr txBox="true"/>
          <p:nvPr/>
        </p:nvSpPr>
        <p:spPr>
          <a:xfrm rot="0">
            <a:off x="2014287" y="5567163"/>
            <a:ext cx="13832307" cy="1155346"/>
          </a:xfrm>
          <a:prstGeom prst="rect">
            <a:avLst/>
          </a:prstGeom>
        </p:spPr>
        <p:txBody>
          <a:bodyPr anchor="t" rtlCol="false" tIns="0" lIns="0" bIns="0" rIns="0">
            <a:spAutoFit/>
          </a:bodyPr>
          <a:lstStyle/>
          <a:p>
            <a:pPr marL="0" indent="0" lvl="0">
              <a:lnSpc>
                <a:spcPts val="4748"/>
              </a:lnSpc>
            </a:pPr>
            <a:r>
              <a:rPr lang="en-US" sz="2913">
                <a:solidFill>
                  <a:srgbClr val="000000"/>
                </a:solidFill>
                <a:latin typeface="Canva Sans"/>
              </a:rPr>
              <a:t>le contrôleur est chargé de gérer les entrées de l'utilisateur, de coordonner les actions entre la vue et le modèle</a:t>
            </a:r>
          </a:p>
        </p:txBody>
      </p:sp>
      <p:sp>
        <p:nvSpPr>
          <p:cNvPr name="TextBox 8" id="8"/>
          <p:cNvSpPr txBox="true"/>
          <p:nvPr/>
        </p:nvSpPr>
        <p:spPr>
          <a:xfrm rot="0">
            <a:off x="2014287" y="7180018"/>
            <a:ext cx="4514608" cy="935480"/>
          </a:xfrm>
          <a:prstGeom prst="rect">
            <a:avLst/>
          </a:prstGeom>
        </p:spPr>
        <p:txBody>
          <a:bodyPr anchor="t" rtlCol="false" tIns="0" lIns="0" bIns="0" rIns="0">
            <a:spAutoFit/>
          </a:bodyPr>
          <a:lstStyle/>
          <a:p>
            <a:pPr>
              <a:lnSpc>
                <a:spcPts val="7763"/>
              </a:lnSpc>
              <a:spcBef>
                <a:spcPct val="0"/>
              </a:spcBef>
            </a:pPr>
            <a:r>
              <a:rPr lang="en-US" sz="5545">
                <a:solidFill>
                  <a:srgbClr val="000000"/>
                </a:solidFill>
                <a:latin typeface="Canva Sans Bold"/>
              </a:rPr>
              <a:t> Vue      </a:t>
            </a:r>
          </a:p>
        </p:txBody>
      </p:sp>
      <p:sp>
        <p:nvSpPr>
          <p:cNvPr name="TextBox 9" id="9"/>
          <p:cNvSpPr txBox="true"/>
          <p:nvPr/>
        </p:nvSpPr>
        <p:spPr>
          <a:xfrm rot="0">
            <a:off x="2014287" y="8144073"/>
            <a:ext cx="13832307" cy="1153993"/>
          </a:xfrm>
          <a:prstGeom prst="rect">
            <a:avLst/>
          </a:prstGeom>
        </p:spPr>
        <p:txBody>
          <a:bodyPr anchor="t" rtlCol="false" tIns="0" lIns="0" bIns="0" rIns="0">
            <a:spAutoFit/>
          </a:bodyPr>
          <a:lstStyle/>
          <a:p>
            <a:pPr marL="0" indent="0" lvl="0">
              <a:lnSpc>
                <a:spcPts val="4789"/>
              </a:lnSpc>
            </a:pPr>
            <a:r>
              <a:rPr lang="en-US" sz="2938">
                <a:solidFill>
                  <a:srgbClr val="000000"/>
                </a:solidFill>
                <a:latin typeface="Canva Sans"/>
              </a:rPr>
              <a:t>responsable de l'affichage des données à l'utilisateur et de la présentation de l'interface utilisateur</a:t>
            </a:r>
          </a:p>
        </p:txBody>
      </p:sp>
      <p:grpSp>
        <p:nvGrpSpPr>
          <p:cNvPr name="Group 10" id="10"/>
          <p:cNvGrpSpPr/>
          <p:nvPr/>
        </p:nvGrpSpPr>
        <p:grpSpPr>
          <a:xfrm rot="0">
            <a:off x="-2715629" y="-1901833"/>
            <a:ext cx="7443341" cy="7443341"/>
            <a:chOff x="0" y="0"/>
            <a:chExt cx="13716000" cy="13716000"/>
          </a:xfrm>
        </p:grpSpPr>
        <p:sp>
          <p:nvSpPr>
            <p:cNvPr name="Freeform 11" id="11"/>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86A13">
                <a:alpha val="22745"/>
              </a:srgbClr>
            </a:solidFill>
          </p:spPr>
        </p:sp>
      </p:grpSp>
      <p:sp>
        <p:nvSpPr>
          <p:cNvPr name="TextBox 12" id="12"/>
          <p:cNvSpPr txBox="true"/>
          <p:nvPr/>
        </p:nvSpPr>
        <p:spPr>
          <a:xfrm rot="0">
            <a:off x="2014287" y="2447708"/>
            <a:ext cx="3834075" cy="887095"/>
          </a:xfrm>
          <a:prstGeom prst="rect">
            <a:avLst/>
          </a:prstGeom>
        </p:spPr>
        <p:txBody>
          <a:bodyPr anchor="t" rtlCol="false" tIns="0" lIns="0" bIns="0" rIns="0">
            <a:spAutoFit/>
          </a:bodyPr>
          <a:lstStyle/>
          <a:p>
            <a:pPr algn="just">
              <a:lnSpc>
                <a:spcPts val="7279"/>
              </a:lnSpc>
              <a:spcBef>
                <a:spcPct val="0"/>
              </a:spcBef>
            </a:pPr>
            <a:r>
              <a:rPr lang="en-US" sz="5199">
                <a:solidFill>
                  <a:srgbClr val="000000"/>
                </a:solidFill>
                <a:latin typeface="Canva Sans Bold"/>
              </a:rPr>
              <a:t>Modèle</a:t>
            </a:r>
          </a:p>
        </p:txBody>
      </p:sp>
    </p:spTree>
  </p:cSld>
  <p:clrMapOvr>
    <a:masterClrMapping/>
  </p:clrMapOvr>
  <p:transition spd="slow">
    <p:push dir="l"/>
  </p:transition>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5923928" y="-4604113"/>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0000"/>
              </a:srgbClr>
            </a:solidFill>
          </p:spPr>
        </p:sp>
      </p:grpSp>
      <p:grpSp>
        <p:nvGrpSpPr>
          <p:cNvPr name="Group 4" id="4"/>
          <p:cNvGrpSpPr/>
          <p:nvPr/>
        </p:nvGrpSpPr>
        <p:grpSpPr>
          <a:xfrm rot="0">
            <a:off x="14439717" y="7182386"/>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Freeform 6" id="6"/>
          <p:cNvSpPr/>
          <p:nvPr/>
        </p:nvSpPr>
        <p:spPr>
          <a:xfrm flipH="false" flipV="false" rot="0">
            <a:off x="1868337" y="426894"/>
            <a:ext cx="13193128" cy="8831406"/>
          </a:xfrm>
          <a:custGeom>
            <a:avLst/>
            <a:gdLst/>
            <a:ahLst/>
            <a:cxnLst/>
            <a:rect r="r" b="b" t="t" l="l"/>
            <a:pathLst>
              <a:path h="8831406" w="13193128">
                <a:moveTo>
                  <a:pt x="0" y="0"/>
                </a:moveTo>
                <a:lnTo>
                  <a:pt x="13193128" y="0"/>
                </a:lnTo>
                <a:lnTo>
                  <a:pt x="13193128" y="8831406"/>
                </a:lnTo>
                <a:lnTo>
                  <a:pt x="0" y="8831406"/>
                </a:lnTo>
                <a:lnTo>
                  <a:pt x="0" y="0"/>
                </a:lnTo>
                <a:close/>
              </a:path>
            </a:pathLst>
          </a:custGeom>
          <a:blipFill>
            <a:blip r:embed="rId2"/>
            <a:stretch>
              <a:fillRect l="0" t="0" r="0" b="0"/>
            </a:stretch>
          </a:blipFill>
        </p:spPr>
      </p:sp>
    </p:spTree>
  </p:cSld>
  <p:clrMapOvr>
    <a:masterClrMapping/>
  </p:clrMapOvr>
  <p:transition spd="slow">
    <p:push dir="l"/>
  </p:transition>
</p:sld>
</file>

<file path=ppt/slides/slide27.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514335" y="-2750580"/>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0000"/>
              </a:srgbClr>
            </a:solidFill>
          </p:spPr>
        </p:sp>
      </p:grpSp>
      <p:sp>
        <p:nvSpPr>
          <p:cNvPr name="TextBox 4" id="4"/>
          <p:cNvSpPr txBox="true"/>
          <p:nvPr/>
        </p:nvSpPr>
        <p:spPr>
          <a:xfrm rot="0">
            <a:off x="6375011" y="1453636"/>
            <a:ext cx="4850755" cy="887095"/>
          </a:xfrm>
          <a:prstGeom prst="rect">
            <a:avLst/>
          </a:prstGeom>
        </p:spPr>
        <p:txBody>
          <a:bodyPr anchor="t" rtlCol="false" tIns="0" lIns="0" bIns="0" rIns="0">
            <a:spAutoFit/>
          </a:bodyPr>
          <a:lstStyle/>
          <a:p>
            <a:pPr algn="ctr" marL="0" indent="0" lvl="0">
              <a:lnSpc>
                <a:spcPts val="7279"/>
              </a:lnSpc>
              <a:spcBef>
                <a:spcPct val="0"/>
              </a:spcBef>
            </a:pPr>
            <a:r>
              <a:rPr lang="en-US" sz="5199">
                <a:solidFill>
                  <a:srgbClr val="000000"/>
                </a:solidFill>
                <a:latin typeface="Canva Sans Bold"/>
              </a:rPr>
              <a:t>LA MIGRATION</a:t>
            </a:r>
          </a:p>
        </p:txBody>
      </p:sp>
      <p:sp>
        <p:nvSpPr>
          <p:cNvPr name="TextBox 5" id="5"/>
          <p:cNvSpPr txBox="true"/>
          <p:nvPr/>
        </p:nvSpPr>
        <p:spPr>
          <a:xfrm rot="0">
            <a:off x="2596195" y="3362960"/>
            <a:ext cx="13095611" cy="1780540"/>
          </a:xfrm>
          <a:prstGeom prst="rect">
            <a:avLst/>
          </a:prstGeom>
        </p:spPr>
        <p:txBody>
          <a:bodyPr anchor="t" rtlCol="false" tIns="0" lIns="0" bIns="0" rIns="0">
            <a:spAutoFit/>
          </a:bodyPr>
          <a:lstStyle/>
          <a:p>
            <a:pPr marL="0" indent="0" lvl="0">
              <a:lnSpc>
                <a:spcPts val="4759"/>
              </a:lnSpc>
              <a:spcBef>
                <a:spcPct val="0"/>
              </a:spcBef>
            </a:pPr>
            <a:r>
              <a:rPr lang="en-US" sz="3399">
                <a:solidFill>
                  <a:srgbClr val="000000"/>
                </a:solidFill>
                <a:latin typeface="Canva Sans"/>
              </a:rPr>
              <a:t>la migration permet de mettre à jour la structure de la base de données de manière cohérente et reproductif à mesure que l'application évolue.</a:t>
            </a:r>
          </a:p>
        </p:txBody>
      </p:sp>
      <p:grpSp>
        <p:nvGrpSpPr>
          <p:cNvPr name="Group 6" id="6"/>
          <p:cNvGrpSpPr/>
          <p:nvPr/>
        </p:nvGrpSpPr>
        <p:grpSpPr>
          <a:xfrm rot="0">
            <a:off x="12725199" y="5143500"/>
            <a:ext cx="8598931" cy="8598931"/>
            <a:chOff x="0" y="0"/>
            <a:chExt cx="13716000" cy="13716000"/>
          </a:xfrm>
        </p:grpSpPr>
        <p:sp>
          <p:nvSpPr>
            <p:cNvPr name="Freeform 7" id="7"/>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Tree>
  </p:cSld>
  <p:clrMapOvr>
    <a:masterClrMapping/>
  </p:clrMapOvr>
  <p:transition spd="slow">
    <p:push dir="l"/>
  </p:transition>
</p:sld>
</file>

<file path=ppt/slides/slide28.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4997161" y="-4526597"/>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0000"/>
              </a:srgbClr>
            </a:solidFill>
          </p:spPr>
        </p:sp>
      </p:grpSp>
      <p:sp>
        <p:nvSpPr>
          <p:cNvPr name="TextBox 4" id="4"/>
          <p:cNvSpPr txBox="true"/>
          <p:nvPr/>
        </p:nvSpPr>
        <p:spPr>
          <a:xfrm rot="0">
            <a:off x="5335507" y="1087446"/>
            <a:ext cx="6465540" cy="887095"/>
          </a:xfrm>
          <a:prstGeom prst="rect">
            <a:avLst/>
          </a:prstGeom>
        </p:spPr>
        <p:txBody>
          <a:bodyPr anchor="t" rtlCol="false" tIns="0" lIns="0" bIns="0" rIns="0">
            <a:spAutoFit/>
          </a:bodyPr>
          <a:lstStyle/>
          <a:p>
            <a:pPr algn="ctr" marL="0" indent="0" lvl="0">
              <a:lnSpc>
                <a:spcPts val="7279"/>
              </a:lnSpc>
              <a:spcBef>
                <a:spcPct val="0"/>
              </a:spcBef>
            </a:pPr>
            <a:r>
              <a:rPr lang="en-US" sz="5199">
                <a:solidFill>
                  <a:srgbClr val="000000"/>
                </a:solidFill>
                <a:latin typeface="Canva Sans Bold"/>
              </a:rPr>
              <a:t>Fichier de migration</a:t>
            </a:r>
          </a:p>
        </p:txBody>
      </p:sp>
      <p:grpSp>
        <p:nvGrpSpPr>
          <p:cNvPr name="Group 5" id="5"/>
          <p:cNvGrpSpPr/>
          <p:nvPr/>
        </p:nvGrpSpPr>
        <p:grpSpPr>
          <a:xfrm rot="0">
            <a:off x="14787254" y="7460416"/>
            <a:ext cx="8598931" cy="8598931"/>
            <a:chOff x="0" y="0"/>
            <a:chExt cx="13716000" cy="13716000"/>
          </a:xfrm>
        </p:grpSpPr>
        <p:sp>
          <p:nvSpPr>
            <p:cNvPr name="Freeform 6" id="6"/>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7" id="7"/>
          <p:cNvSpPr txBox="true"/>
          <p:nvPr/>
        </p:nvSpPr>
        <p:spPr>
          <a:xfrm rot="0">
            <a:off x="2406477" y="3442414"/>
            <a:ext cx="11629365" cy="629921"/>
          </a:xfrm>
          <a:prstGeom prst="rect">
            <a:avLst/>
          </a:prstGeom>
        </p:spPr>
        <p:txBody>
          <a:bodyPr anchor="t" rtlCol="false" tIns="0" lIns="0" bIns="0" rIns="0">
            <a:spAutoFit/>
          </a:bodyPr>
          <a:lstStyle/>
          <a:p>
            <a:pPr algn="ctr">
              <a:lnSpc>
                <a:spcPts val="5179"/>
              </a:lnSpc>
              <a:spcBef>
                <a:spcPct val="0"/>
              </a:spcBef>
            </a:pPr>
            <a:r>
              <a:rPr lang="en-US" sz="3699">
                <a:solidFill>
                  <a:srgbClr val="ED751C"/>
                </a:solidFill>
                <a:latin typeface="Canva Sans Bold"/>
              </a:rPr>
              <a:t>&gt;_ </a:t>
            </a:r>
            <a:r>
              <a:rPr lang="en-US" sz="3699">
                <a:solidFill>
                  <a:srgbClr val="ED751C"/>
                </a:solidFill>
                <a:latin typeface="Canva Sans Bold"/>
              </a:rPr>
              <a:t>php spark migrate:create NomDeLaMigration</a:t>
            </a:r>
          </a:p>
        </p:txBody>
      </p:sp>
      <p:sp>
        <p:nvSpPr>
          <p:cNvPr name="TextBox 8" id="8"/>
          <p:cNvSpPr txBox="true"/>
          <p:nvPr/>
        </p:nvSpPr>
        <p:spPr>
          <a:xfrm rot="0">
            <a:off x="2406477" y="5076825"/>
            <a:ext cx="11629365" cy="629921"/>
          </a:xfrm>
          <a:prstGeom prst="rect">
            <a:avLst/>
          </a:prstGeom>
        </p:spPr>
        <p:txBody>
          <a:bodyPr anchor="t" rtlCol="false" tIns="0" lIns="0" bIns="0" rIns="0">
            <a:spAutoFit/>
          </a:bodyPr>
          <a:lstStyle/>
          <a:p>
            <a:pPr algn="ctr">
              <a:lnSpc>
                <a:spcPts val="5179"/>
              </a:lnSpc>
              <a:spcBef>
                <a:spcPct val="0"/>
              </a:spcBef>
            </a:pPr>
            <a:r>
              <a:rPr lang="en-US" sz="3699">
                <a:solidFill>
                  <a:srgbClr val="ED751C"/>
                </a:solidFill>
                <a:latin typeface="Canva Sans Bold"/>
              </a:rPr>
              <a:t>&gt;_ </a:t>
            </a:r>
            <a:r>
              <a:rPr lang="en-US" sz="3699">
                <a:solidFill>
                  <a:srgbClr val="ED751C"/>
                </a:solidFill>
                <a:latin typeface="Canva Sans Bold"/>
              </a:rPr>
              <a:t>php spark make:migration NomDeLaMigration</a:t>
            </a:r>
          </a:p>
        </p:txBody>
      </p:sp>
    </p:spTree>
  </p:cSld>
  <p:clrMapOvr>
    <a:masterClrMapping/>
  </p:clrMapOvr>
  <p:transition spd="slow">
    <p:push dir="l"/>
  </p:transition>
</p:sld>
</file>

<file path=ppt/slides/slide29.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4997161" y="-4526597"/>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0000"/>
              </a:srgbClr>
            </a:solidFill>
          </p:spPr>
        </p:sp>
      </p:grpSp>
      <p:sp>
        <p:nvSpPr>
          <p:cNvPr name="TextBox 4" id="4"/>
          <p:cNvSpPr txBox="true"/>
          <p:nvPr/>
        </p:nvSpPr>
        <p:spPr>
          <a:xfrm rot="0">
            <a:off x="1217773" y="1096971"/>
            <a:ext cx="15002207" cy="755015"/>
          </a:xfrm>
          <a:prstGeom prst="rect">
            <a:avLst/>
          </a:prstGeom>
        </p:spPr>
        <p:txBody>
          <a:bodyPr anchor="t" rtlCol="false" tIns="0" lIns="0" bIns="0" rIns="0">
            <a:spAutoFit/>
          </a:bodyPr>
          <a:lstStyle/>
          <a:p>
            <a:pPr algn="ctr" marL="0" indent="0" lvl="0">
              <a:lnSpc>
                <a:spcPts val="6160"/>
              </a:lnSpc>
              <a:spcBef>
                <a:spcPct val="0"/>
              </a:spcBef>
            </a:pPr>
            <a:r>
              <a:rPr lang="en-US" sz="4400">
                <a:solidFill>
                  <a:srgbClr val="000000"/>
                </a:solidFill>
                <a:latin typeface="Canva Sans Bold"/>
              </a:rPr>
              <a:t>les cammand line interface pour la migrations </a:t>
            </a:r>
          </a:p>
        </p:txBody>
      </p:sp>
      <p:grpSp>
        <p:nvGrpSpPr>
          <p:cNvPr name="Group 5" id="5"/>
          <p:cNvGrpSpPr/>
          <p:nvPr/>
        </p:nvGrpSpPr>
        <p:grpSpPr>
          <a:xfrm rot="0">
            <a:off x="14787254" y="7460416"/>
            <a:ext cx="8598931" cy="8598931"/>
            <a:chOff x="0" y="0"/>
            <a:chExt cx="13716000" cy="13716000"/>
          </a:xfrm>
        </p:grpSpPr>
        <p:sp>
          <p:nvSpPr>
            <p:cNvPr name="Freeform 6" id="6"/>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7" id="7"/>
          <p:cNvSpPr txBox="true"/>
          <p:nvPr/>
        </p:nvSpPr>
        <p:spPr>
          <a:xfrm rot="0">
            <a:off x="2625236" y="5076825"/>
            <a:ext cx="6995532" cy="629921"/>
          </a:xfrm>
          <a:prstGeom prst="rect">
            <a:avLst/>
          </a:prstGeom>
        </p:spPr>
        <p:txBody>
          <a:bodyPr anchor="t" rtlCol="false" tIns="0" lIns="0" bIns="0" rIns="0">
            <a:spAutoFit/>
          </a:bodyPr>
          <a:lstStyle/>
          <a:p>
            <a:pPr algn="ctr">
              <a:lnSpc>
                <a:spcPts val="5179"/>
              </a:lnSpc>
              <a:spcBef>
                <a:spcPct val="0"/>
              </a:spcBef>
            </a:pPr>
            <a:r>
              <a:rPr lang="en-US" sz="3699">
                <a:solidFill>
                  <a:srgbClr val="ED751C"/>
                </a:solidFill>
                <a:latin typeface="Canva Sans Bold"/>
              </a:rPr>
              <a:t>&gt;_ </a:t>
            </a:r>
            <a:r>
              <a:rPr lang="en-US" sz="3699">
                <a:solidFill>
                  <a:srgbClr val="ED751C"/>
                </a:solidFill>
                <a:latin typeface="Canva Sans Bold"/>
              </a:rPr>
              <a:t>php spark migrate:rollback</a:t>
            </a:r>
          </a:p>
        </p:txBody>
      </p:sp>
      <p:sp>
        <p:nvSpPr>
          <p:cNvPr name="TextBox 8" id="8"/>
          <p:cNvSpPr txBox="true"/>
          <p:nvPr/>
        </p:nvSpPr>
        <p:spPr>
          <a:xfrm rot="0">
            <a:off x="2625236" y="3724038"/>
            <a:ext cx="4733449" cy="629919"/>
          </a:xfrm>
          <a:prstGeom prst="rect">
            <a:avLst/>
          </a:prstGeom>
        </p:spPr>
        <p:txBody>
          <a:bodyPr anchor="t" rtlCol="false" tIns="0" lIns="0" bIns="0" rIns="0">
            <a:spAutoFit/>
          </a:bodyPr>
          <a:lstStyle/>
          <a:p>
            <a:pPr algn="ctr" marL="0" indent="0" lvl="0">
              <a:lnSpc>
                <a:spcPts val="5180"/>
              </a:lnSpc>
              <a:spcBef>
                <a:spcPct val="0"/>
              </a:spcBef>
            </a:pPr>
            <a:r>
              <a:rPr lang="en-US" sz="3700">
                <a:solidFill>
                  <a:srgbClr val="ED751C"/>
                </a:solidFill>
                <a:latin typeface="Canva Sans Bold"/>
              </a:rPr>
              <a:t>&gt;_ php spark migrate</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4243200" y="6043800"/>
            <a:ext cx="8486400" cy="8486400"/>
            <a:chOff x="0" y="0"/>
            <a:chExt cx="11315200" cy="11315200"/>
          </a:xfrm>
        </p:grpSpPr>
        <p:sp>
          <p:nvSpPr>
            <p:cNvPr name="Freeform 3" id="3"/>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solidFill>
          </p:spPr>
        </p:sp>
      </p:grpSp>
      <p:sp>
        <p:nvSpPr>
          <p:cNvPr name="AutoShape 4" id="4"/>
          <p:cNvSpPr/>
          <p:nvPr/>
        </p:nvSpPr>
        <p:spPr>
          <a:xfrm rot="75588">
            <a:off x="16842291" y="9207625"/>
            <a:ext cx="1732919" cy="0"/>
          </a:xfrm>
          <a:prstGeom prst="line">
            <a:avLst/>
          </a:prstGeom>
          <a:ln cap="rnd" w="19050">
            <a:solidFill>
              <a:srgbClr val="333333"/>
            </a:solidFill>
            <a:prstDash val="solid"/>
            <a:headEnd type="none" len="sm" w="sm"/>
            <a:tailEnd type="none" len="sm" w="sm"/>
          </a:ln>
        </p:spPr>
      </p:sp>
      <p:sp>
        <p:nvSpPr>
          <p:cNvPr name="TextBox 5" id="5"/>
          <p:cNvSpPr txBox="true"/>
          <p:nvPr/>
        </p:nvSpPr>
        <p:spPr>
          <a:xfrm rot="0">
            <a:off x="1482010" y="1602053"/>
            <a:ext cx="16378490" cy="4618086"/>
          </a:xfrm>
          <a:prstGeom prst="rect">
            <a:avLst/>
          </a:prstGeom>
        </p:spPr>
        <p:txBody>
          <a:bodyPr anchor="t" rtlCol="false" tIns="0" lIns="0" bIns="0" rIns="0">
            <a:spAutoFit/>
          </a:bodyPr>
          <a:lstStyle/>
          <a:p>
            <a:pPr>
              <a:lnSpc>
                <a:spcPts val="4117"/>
              </a:lnSpc>
            </a:pPr>
          </a:p>
          <a:p>
            <a:pPr algn="l">
              <a:lnSpc>
                <a:spcPts val="4117"/>
              </a:lnSpc>
            </a:pPr>
            <a:r>
              <a:rPr lang="en-US" sz="2983">
                <a:solidFill>
                  <a:srgbClr val="333333"/>
                </a:solidFill>
                <a:latin typeface="Canva Sans Bold"/>
              </a:rPr>
              <a:t>CodeIgniter</a:t>
            </a:r>
            <a:r>
              <a:rPr lang="en-US" sz="2983">
                <a:solidFill>
                  <a:srgbClr val="333333"/>
                </a:solidFill>
                <a:latin typeface="Canva Sans"/>
              </a:rPr>
              <a:t> est un framework PHP léger et open source, lancé en 2006 par Rick Ellis. Initialement développé par EllisLab, il a été transféré au British Columbia Institute of Technology (BCIT) en 2008. CodeIgniter a gagné en popularité en raison de sa simplicité, de sa flexibilité et de sa documentation claire. Au fil des années, il a connu des mises à jour régulières, aboutissant à la version 4 en 2020, tout en maintenant sa réputation de framework rapide et facile à utiliser. CodeIgniter reste une option prisée pour les développeurs cherchant une approche légère du développement d'applications web en PHP.</a:t>
            </a:r>
          </a:p>
        </p:txBody>
      </p:sp>
    </p:spTree>
  </p:cSld>
  <p:clrMapOvr>
    <a:masterClrMapping/>
  </p:clrMapOvr>
  <p:transition spd="slow">
    <p:push dir="l"/>
  </p:transition>
</p:sld>
</file>

<file path=ppt/slides/slide30.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2179596" y="-2569555"/>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38824"/>
              </a:srgbClr>
            </a:solidFill>
          </p:spPr>
        </p:sp>
      </p:grpSp>
      <p:grpSp>
        <p:nvGrpSpPr>
          <p:cNvPr name="Group 4" id="4"/>
          <p:cNvGrpSpPr/>
          <p:nvPr/>
        </p:nvGrpSpPr>
        <p:grpSpPr>
          <a:xfrm rot="0">
            <a:off x="13988534" y="6569473"/>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119335" y="842815"/>
            <a:ext cx="16230600"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Création d'un Modèle</a:t>
            </a:r>
          </a:p>
        </p:txBody>
      </p:sp>
      <p:sp>
        <p:nvSpPr>
          <p:cNvPr name="TextBox 7" id="7"/>
          <p:cNvSpPr txBox="true"/>
          <p:nvPr/>
        </p:nvSpPr>
        <p:spPr>
          <a:xfrm rot="0">
            <a:off x="5058370" y="2797315"/>
            <a:ext cx="8171259" cy="688974"/>
          </a:xfrm>
          <a:prstGeom prst="rect">
            <a:avLst/>
          </a:prstGeom>
        </p:spPr>
        <p:txBody>
          <a:bodyPr anchor="t" rtlCol="false" tIns="0" lIns="0" bIns="0" rIns="0">
            <a:spAutoFit/>
          </a:bodyPr>
          <a:lstStyle/>
          <a:p>
            <a:pPr algn="ctr">
              <a:lnSpc>
                <a:spcPts val="5600"/>
              </a:lnSpc>
            </a:pPr>
            <a:r>
              <a:rPr lang="en-US" sz="4000">
                <a:solidFill>
                  <a:srgbClr val="000000"/>
                </a:solidFill>
                <a:latin typeface="Canva Sans Bold"/>
              </a:rPr>
              <a:t>Création d'un Modèle avec</a:t>
            </a:r>
            <a:r>
              <a:rPr lang="en-US" sz="4000">
                <a:solidFill>
                  <a:srgbClr val="ED751C"/>
                </a:solidFill>
                <a:latin typeface="Canva Sans Bold"/>
              </a:rPr>
              <a:t> </a:t>
            </a:r>
            <a:r>
              <a:rPr lang="en-US" sz="4000" u="sng">
                <a:solidFill>
                  <a:srgbClr val="ED751C"/>
                </a:solidFill>
                <a:latin typeface="Canva Sans Bold"/>
              </a:rPr>
              <a:t>Spark</a:t>
            </a:r>
          </a:p>
        </p:txBody>
      </p:sp>
      <p:sp>
        <p:nvSpPr>
          <p:cNvPr name="TextBox 8" id="8"/>
          <p:cNvSpPr txBox="true"/>
          <p:nvPr/>
        </p:nvSpPr>
        <p:spPr>
          <a:xfrm rot="0">
            <a:off x="1476879" y="4835954"/>
            <a:ext cx="15873055"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php spark make:model </a:t>
            </a:r>
            <a:r>
              <a:rPr lang="en-US" sz="3399" u="sng">
                <a:solidFill>
                  <a:srgbClr val="ED751C"/>
                </a:solidFill>
                <a:latin typeface="Canva Sans Bold"/>
              </a:rPr>
              <a:t>Utilisateurs</a:t>
            </a:r>
          </a:p>
        </p:txBody>
      </p:sp>
      <p:sp>
        <p:nvSpPr>
          <p:cNvPr name="TextBox 9" id="9"/>
          <p:cNvSpPr txBox="true"/>
          <p:nvPr/>
        </p:nvSpPr>
        <p:spPr>
          <a:xfrm rot="0">
            <a:off x="1388741" y="4091459"/>
            <a:ext cx="15873055" cy="511810"/>
          </a:xfrm>
          <a:prstGeom prst="rect">
            <a:avLst/>
          </a:prstGeom>
        </p:spPr>
        <p:txBody>
          <a:bodyPr anchor="t" rtlCol="false" tIns="0" lIns="0" bIns="0" rIns="0">
            <a:spAutoFit/>
          </a:bodyPr>
          <a:lstStyle/>
          <a:p>
            <a:pPr>
              <a:lnSpc>
                <a:spcPts val="4339"/>
              </a:lnSpc>
            </a:pPr>
            <a:r>
              <a:rPr lang="en-US" sz="3099">
                <a:solidFill>
                  <a:srgbClr val="000000"/>
                </a:solidFill>
                <a:latin typeface="Canva Sans"/>
              </a:rPr>
              <a:t>Pour créer un modèle, utilisez la commande suivante </a:t>
            </a:r>
          </a:p>
        </p:txBody>
      </p:sp>
      <p:sp>
        <p:nvSpPr>
          <p:cNvPr name="TextBox 10" id="10"/>
          <p:cNvSpPr txBox="true"/>
          <p:nvPr/>
        </p:nvSpPr>
        <p:spPr>
          <a:xfrm rot="0">
            <a:off x="1028700" y="8203565"/>
            <a:ext cx="12630448" cy="1054735"/>
          </a:xfrm>
          <a:prstGeom prst="rect">
            <a:avLst/>
          </a:prstGeom>
        </p:spPr>
        <p:txBody>
          <a:bodyPr anchor="t" rtlCol="false" tIns="0" lIns="0" bIns="0" rIns="0">
            <a:spAutoFit/>
          </a:bodyPr>
          <a:lstStyle/>
          <a:p>
            <a:pPr>
              <a:lnSpc>
                <a:spcPts val="4339"/>
              </a:lnSpc>
            </a:pPr>
            <a:r>
              <a:rPr lang="en-US" sz="3099">
                <a:solidFill>
                  <a:srgbClr val="000000"/>
                </a:solidFill>
                <a:latin typeface="Canva Sans"/>
              </a:rPr>
              <a:t>Cela créera un fichier </a:t>
            </a:r>
            <a:r>
              <a:rPr lang="en-US" sz="3099">
                <a:solidFill>
                  <a:srgbClr val="000000"/>
                </a:solidFill>
                <a:latin typeface="Canva Sans Bold"/>
                <a:ea typeface="Canva Sans Bold"/>
              </a:rPr>
              <a:t>Utilisa﻿teurs.php</a:t>
            </a:r>
            <a:r>
              <a:rPr lang="en-US" sz="3099">
                <a:solidFill>
                  <a:srgbClr val="000000"/>
                </a:solidFill>
                <a:latin typeface="Canva Sans"/>
              </a:rPr>
              <a:t> dans le dossier</a:t>
            </a:r>
          </a:p>
          <a:p>
            <a:pPr>
              <a:lnSpc>
                <a:spcPts val="4339"/>
              </a:lnSpc>
            </a:pPr>
            <a:r>
              <a:rPr lang="en-US" sz="3099">
                <a:solidFill>
                  <a:srgbClr val="EE4323"/>
                </a:solidFill>
                <a:latin typeface="Canva Sans Bold"/>
              </a:rPr>
              <a:t>app/Models/</a:t>
            </a:r>
            <a:r>
              <a:rPr lang="en-US" sz="3099">
                <a:solidFill>
                  <a:srgbClr val="000000"/>
                </a:solidFill>
                <a:latin typeface="Canva Sans"/>
              </a:rPr>
              <a:t>.</a:t>
            </a:r>
          </a:p>
        </p:txBody>
      </p:sp>
    </p:spTree>
  </p:cSld>
  <p:clrMapOvr>
    <a:masterClrMapping/>
  </p:clrMapOvr>
  <p:transition spd="slow">
    <p:push dir="l"/>
  </p:transition>
</p:sld>
</file>

<file path=ppt/slides/slide31.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180131" y="-3206186"/>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38824"/>
              </a:srgbClr>
            </a:solidFill>
          </p:spPr>
        </p:sp>
      </p:grpSp>
      <p:grpSp>
        <p:nvGrpSpPr>
          <p:cNvPr name="Group 4" id="4"/>
          <p:cNvGrpSpPr/>
          <p:nvPr/>
        </p:nvGrpSpPr>
        <p:grpSpPr>
          <a:xfrm rot="0">
            <a:off x="13988534" y="6569473"/>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028700" y="1045654"/>
            <a:ext cx="12630448" cy="511810"/>
          </a:xfrm>
          <a:prstGeom prst="rect">
            <a:avLst/>
          </a:prstGeom>
        </p:spPr>
        <p:txBody>
          <a:bodyPr anchor="t" rtlCol="false" tIns="0" lIns="0" bIns="0" rIns="0">
            <a:spAutoFit/>
          </a:bodyPr>
          <a:lstStyle/>
          <a:p>
            <a:pPr>
              <a:lnSpc>
                <a:spcPts val="4339"/>
              </a:lnSpc>
            </a:pPr>
            <a:r>
              <a:rPr lang="en-US" sz="3099">
                <a:solidFill>
                  <a:srgbClr val="000000"/>
                </a:solidFill>
                <a:latin typeface="Canva Sans"/>
              </a:rPr>
              <a:t>Dans ce fichier, définissez votre modèle de la manière suivante</a:t>
            </a:r>
          </a:p>
        </p:txBody>
      </p:sp>
      <p:sp>
        <p:nvSpPr>
          <p:cNvPr name="TextBox 7" id="7"/>
          <p:cNvSpPr txBox="true"/>
          <p:nvPr/>
        </p:nvSpPr>
        <p:spPr>
          <a:xfrm rot="0">
            <a:off x="2602548" y="2004385"/>
            <a:ext cx="13082905" cy="6719570"/>
          </a:xfrm>
          <a:prstGeom prst="rect">
            <a:avLst/>
          </a:prstGeom>
        </p:spPr>
        <p:txBody>
          <a:bodyPr anchor="t" rtlCol="false" tIns="0" lIns="0" bIns="0" rIns="0">
            <a:spAutoFit/>
          </a:bodyPr>
          <a:lstStyle/>
          <a:p>
            <a:pPr>
              <a:lnSpc>
                <a:spcPts val="4480"/>
              </a:lnSpc>
              <a:spcBef>
                <a:spcPct val="0"/>
              </a:spcBef>
            </a:pPr>
            <a:r>
              <a:rPr lang="en-US" sz="3200">
                <a:solidFill>
                  <a:srgbClr val="000000"/>
                </a:solidFill>
                <a:latin typeface="Canva Sans Bold"/>
              </a:rPr>
              <a:t>&lt;?php</a:t>
            </a:r>
          </a:p>
          <a:p>
            <a:pPr>
              <a:lnSpc>
                <a:spcPts val="4480"/>
              </a:lnSpc>
              <a:spcBef>
                <a:spcPct val="0"/>
              </a:spcBef>
            </a:pPr>
          </a:p>
          <a:p>
            <a:pPr>
              <a:lnSpc>
                <a:spcPts val="4480"/>
              </a:lnSpc>
              <a:spcBef>
                <a:spcPct val="0"/>
              </a:spcBef>
            </a:pPr>
            <a:r>
              <a:rPr lang="en-US" sz="3200">
                <a:solidFill>
                  <a:srgbClr val="000000"/>
                </a:solidFill>
                <a:latin typeface="Canva Sans Bold"/>
              </a:rPr>
              <a:t>namespace App\Models;</a:t>
            </a:r>
          </a:p>
          <a:p>
            <a:pPr>
              <a:lnSpc>
                <a:spcPts val="4480"/>
              </a:lnSpc>
              <a:spcBef>
                <a:spcPct val="0"/>
              </a:spcBef>
            </a:pPr>
          </a:p>
          <a:p>
            <a:pPr>
              <a:lnSpc>
                <a:spcPts val="4480"/>
              </a:lnSpc>
              <a:spcBef>
                <a:spcPct val="0"/>
              </a:spcBef>
            </a:pPr>
            <a:r>
              <a:rPr lang="en-US" sz="3200">
                <a:solidFill>
                  <a:srgbClr val="000000"/>
                </a:solidFill>
                <a:latin typeface="Canva Sans Bold"/>
              </a:rPr>
              <a:t>use CodeIgniter\Model;</a:t>
            </a:r>
          </a:p>
          <a:p>
            <a:pPr>
              <a:lnSpc>
                <a:spcPts val="4480"/>
              </a:lnSpc>
              <a:spcBef>
                <a:spcPct val="0"/>
              </a:spcBef>
            </a:pPr>
          </a:p>
          <a:p>
            <a:pPr>
              <a:lnSpc>
                <a:spcPts val="4480"/>
              </a:lnSpc>
              <a:spcBef>
                <a:spcPct val="0"/>
              </a:spcBef>
            </a:pPr>
            <a:r>
              <a:rPr lang="en-US" sz="3200">
                <a:solidFill>
                  <a:srgbClr val="000000"/>
                </a:solidFill>
                <a:latin typeface="Canva Sans Bold"/>
                <a:ea typeface="Canva Sans Bold"/>
              </a:rPr>
              <a:t>class Utilisa﻿teurs extends Model</a:t>
            </a:r>
          </a:p>
          <a:p>
            <a:pPr>
              <a:lnSpc>
                <a:spcPts val="4480"/>
              </a:lnSpc>
              <a:spcBef>
                <a:spcPct val="0"/>
              </a:spcBef>
            </a:pPr>
            <a:r>
              <a:rPr lang="en-US" sz="3200">
                <a:solidFill>
                  <a:srgbClr val="000000"/>
                </a:solidFill>
                <a:latin typeface="Canva Sans Bold"/>
              </a:rPr>
              <a:t>{</a:t>
            </a:r>
          </a:p>
          <a:p>
            <a:pPr>
              <a:lnSpc>
                <a:spcPts val="4480"/>
              </a:lnSpc>
              <a:spcBef>
                <a:spcPct val="0"/>
              </a:spcBef>
            </a:pPr>
            <a:r>
              <a:rPr lang="en-US" sz="3200">
                <a:solidFill>
                  <a:srgbClr val="000000"/>
                </a:solidFill>
                <a:latin typeface="Canva Sans Bold"/>
              </a:rPr>
              <a:t>    protected $table = 'le nom de votre table'; </a:t>
            </a:r>
          </a:p>
          <a:p>
            <a:pPr>
              <a:lnSpc>
                <a:spcPts val="4480"/>
              </a:lnSpc>
              <a:spcBef>
                <a:spcPct val="0"/>
              </a:spcBef>
            </a:pPr>
            <a:r>
              <a:rPr lang="en-US" sz="3200">
                <a:solidFill>
                  <a:srgbClr val="000000"/>
                </a:solidFill>
                <a:latin typeface="Canva Sans Bold"/>
              </a:rPr>
              <a:t>    protected $primaryKey = 'la clé primaire de votre table'; </a:t>
            </a:r>
          </a:p>
          <a:p>
            <a:pPr>
              <a:lnSpc>
                <a:spcPts val="4480"/>
              </a:lnSpc>
              <a:spcBef>
                <a:spcPct val="0"/>
              </a:spcBef>
            </a:pPr>
            <a:r>
              <a:rPr lang="en-US" sz="3200">
                <a:solidFill>
                  <a:srgbClr val="000000"/>
                </a:solidFill>
                <a:latin typeface="Canva Sans Bold"/>
              </a:rPr>
              <a:t>    protected $allowedFields = ['liste', 'des champs de votre table']; </a:t>
            </a:r>
          </a:p>
          <a:p>
            <a:pPr>
              <a:lnSpc>
                <a:spcPts val="4480"/>
              </a:lnSpc>
              <a:spcBef>
                <a:spcPct val="0"/>
              </a:spcBef>
            </a:pPr>
            <a:r>
              <a:rPr lang="en-US" sz="3200">
                <a:solidFill>
                  <a:srgbClr val="000000"/>
                </a:solidFill>
                <a:latin typeface="Canva Sans Bold"/>
              </a:rPr>
              <a:t>}</a:t>
            </a:r>
          </a:p>
        </p:txBody>
      </p:sp>
    </p:spTree>
  </p:cSld>
  <p:clrMapOvr>
    <a:masterClrMapping/>
  </p:clrMapOvr>
  <p:transition spd="slow">
    <p:push dir="l"/>
  </p:transition>
</p:sld>
</file>

<file path=ppt/slides/slide32.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180131" y="-3206186"/>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38824"/>
              </a:srgbClr>
            </a:solidFill>
          </p:spPr>
        </p:sp>
      </p:grpSp>
      <p:grpSp>
        <p:nvGrpSpPr>
          <p:cNvPr name="Group 4" id="4"/>
          <p:cNvGrpSpPr/>
          <p:nvPr/>
        </p:nvGrpSpPr>
        <p:grpSpPr>
          <a:xfrm rot="0">
            <a:off x="14079169" y="6546815"/>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119335" y="842815"/>
            <a:ext cx="16230600"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Création d'un Contrôleur</a:t>
            </a:r>
          </a:p>
        </p:txBody>
      </p:sp>
      <p:sp>
        <p:nvSpPr>
          <p:cNvPr name="TextBox 7" id="7"/>
          <p:cNvSpPr txBox="true"/>
          <p:nvPr/>
        </p:nvSpPr>
        <p:spPr>
          <a:xfrm rot="0">
            <a:off x="1119335" y="2190199"/>
            <a:ext cx="15513959" cy="1607185"/>
          </a:xfrm>
          <a:prstGeom prst="rect">
            <a:avLst/>
          </a:prstGeom>
        </p:spPr>
        <p:txBody>
          <a:bodyPr anchor="t" rtlCol="false" tIns="0" lIns="0" bIns="0" rIns="0">
            <a:spAutoFit/>
          </a:bodyPr>
          <a:lstStyle/>
          <a:p>
            <a:pPr>
              <a:lnSpc>
                <a:spcPts val="4340"/>
              </a:lnSpc>
            </a:pPr>
            <a:r>
              <a:rPr lang="en-US" sz="3100">
                <a:solidFill>
                  <a:srgbClr val="000000"/>
                </a:solidFill>
                <a:latin typeface="Canva Sans"/>
              </a:rPr>
              <a:t>Dans CodeIgniter 4, vous pouvez utiliser la ligne de commande Spark pour créer des contrôleurs (controllers) et des modèles (models). Voici comment vous pouvez le faire :</a:t>
            </a:r>
          </a:p>
        </p:txBody>
      </p:sp>
      <p:sp>
        <p:nvSpPr>
          <p:cNvPr name="TextBox 8" id="8"/>
          <p:cNvSpPr txBox="true"/>
          <p:nvPr/>
        </p:nvSpPr>
        <p:spPr>
          <a:xfrm rot="0">
            <a:off x="4719487" y="4389839"/>
            <a:ext cx="9030295" cy="688974"/>
          </a:xfrm>
          <a:prstGeom prst="rect">
            <a:avLst/>
          </a:prstGeom>
        </p:spPr>
        <p:txBody>
          <a:bodyPr anchor="t" rtlCol="false" tIns="0" lIns="0" bIns="0" rIns="0">
            <a:spAutoFit/>
          </a:bodyPr>
          <a:lstStyle/>
          <a:p>
            <a:pPr algn="ctr">
              <a:lnSpc>
                <a:spcPts val="5600"/>
              </a:lnSpc>
            </a:pPr>
            <a:r>
              <a:rPr lang="en-US" sz="4000">
                <a:solidFill>
                  <a:srgbClr val="000000"/>
                </a:solidFill>
                <a:latin typeface="Canva Sans Bold"/>
              </a:rPr>
              <a:t>Création d'un Contrôleur avec </a:t>
            </a:r>
            <a:r>
              <a:rPr lang="en-US" sz="4000" u="sng">
                <a:solidFill>
                  <a:srgbClr val="ED751C"/>
                </a:solidFill>
                <a:latin typeface="Canva Sans Bold"/>
              </a:rPr>
              <a:t>Spark</a:t>
            </a:r>
          </a:p>
        </p:txBody>
      </p:sp>
      <p:sp>
        <p:nvSpPr>
          <p:cNvPr name="TextBox 9" id="9"/>
          <p:cNvSpPr txBox="true"/>
          <p:nvPr/>
        </p:nvSpPr>
        <p:spPr>
          <a:xfrm rot="0">
            <a:off x="1207472" y="5966425"/>
            <a:ext cx="15873055"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php spark make:controller </a:t>
            </a:r>
            <a:r>
              <a:rPr lang="en-US" sz="3399" u="sng">
                <a:solidFill>
                  <a:srgbClr val="ED751C"/>
                </a:solidFill>
                <a:latin typeface="Canva Sans Bold"/>
              </a:rPr>
              <a:t>UtilisateursController</a:t>
            </a:r>
          </a:p>
        </p:txBody>
      </p:sp>
      <p:sp>
        <p:nvSpPr>
          <p:cNvPr name="TextBox 10" id="10"/>
          <p:cNvSpPr txBox="true"/>
          <p:nvPr/>
        </p:nvSpPr>
        <p:spPr>
          <a:xfrm rot="0">
            <a:off x="1119335" y="5221930"/>
            <a:ext cx="15873055" cy="511810"/>
          </a:xfrm>
          <a:prstGeom prst="rect">
            <a:avLst/>
          </a:prstGeom>
        </p:spPr>
        <p:txBody>
          <a:bodyPr anchor="t" rtlCol="false" tIns="0" lIns="0" bIns="0" rIns="0">
            <a:spAutoFit/>
          </a:bodyPr>
          <a:lstStyle/>
          <a:p>
            <a:pPr>
              <a:lnSpc>
                <a:spcPts val="4339"/>
              </a:lnSpc>
            </a:pPr>
            <a:r>
              <a:rPr lang="en-US" sz="3099">
                <a:solidFill>
                  <a:srgbClr val="000000"/>
                </a:solidFill>
                <a:latin typeface="Canva Sans"/>
              </a:rPr>
              <a:t>Pour créer un contrôleur, utilisez la commande suivante dans votre terminal </a:t>
            </a:r>
          </a:p>
        </p:txBody>
      </p:sp>
      <p:sp>
        <p:nvSpPr>
          <p:cNvPr name="TextBox 11" id="11"/>
          <p:cNvSpPr txBox="true"/>
          <p:nvPr/>
        </p:nvSpPr>
        <p:spPr>
          <a:xfrm rot="0">
            <a:off x="1119335" y="7764589"/>
            <a:ext cx="12630448" cy="1054735"/>
          </a:xfrm>
          <a:prstGeom prst="rect">
            <a:avLst/>
          </a:prstGeom>
        </p:spPr>
        <p:txBody>
          <a:bodyPr anchor="t" rtlCol="false" tIns="0" lIns="0" bIns="0" rIns="0">
            <a:spAutoFit/>
          </a:bodyPr>
          <a:lstStyle/>
          <a:p>
            <a:pPr>
              <a:lnSpc>
                <a:spcPts val="4339"/>
              </a:lnSpc>
            </a:pPr>
            <a:r>
              <a:rPr lang="en-US" sz="3099">
                <a:solidFill>
                  <a:srgbClr val="000000"/>
                </a:solidFill>
                <a:latin typeface="Canva Sans"/>
              </a:rPr>
              <a:t>Cela créera un fichier </a:t>
            </a:r>
            <a:r>
              <a:rPr lang="en-US" sz="3099">
                <a:solidFill>
                  <a:srgbClr val="000000"/>
                </a:solidFill>
                <a:latin typeface="Canva Sans Bold"/>
                <a:ea typeface="Canva Sans Bold"/>
              </a:rPr>
              <a:t>Utilisa﻿teursController.php</a:t>
            </a:r>
            <a:r>
              <a:rPr lang="en-US" sz="3099">
                <a:solidFill>
                  <a:srgbClr val="000000"/>
                </a:solidFill>
                <a:latin typeface="Canva Sans"/>
              </a:rPr>
              <a:t> dans le dossier</a:t>
            </a:r>
          </a:p>
          <a:p>
            <a:pPr>
              <a:lnSpc>
                <a:spcPts val="4339"/>
              </a:lnSpc>
            </a:pPr>
            <a:r>
              <a:rPr lang="en-US" sz="3099">
                <a:solidFill>
                  <a:srgbClr val="EE4323"/>
                </a:solidFill>
                <a:latin typeface="Canva Sans Bold"/>
              </a:rPr>
              <a:t>app/Controllers/</a:t>
            </a:r>
            <a:r>
              <a:rPr lang="en-US" sz="3099">
                <a:solidFill>
                  <a:srgbClr val="000000"/>
                </a:solidFill>
                <a:latin typeface="Canva Sans"/>
              </a:rPr>
              <a:t>.</a:t>
            </a:r>
          </a:p>
        </p:txBody>
      </p:sp>
    </p:spTree>
  </p:cSld>
  <p:clrMapOvr>
    <a:masterClrMapping/>
  </p:clrMapOvr>
  <p:transition spd="slow">
    <p:push dir="l"/>
  </p:transition>
</p:sld>
</file>

<file path=ppt/slides/slide33.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180131" y="-3206186"/>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12941"/>
              </a:srgbClr>
            </a:solidFill>
          </p:spPr>
        </p:sp>
      </p:grpSp>
      <p:grpSp>
        <p:nvGrpSpPr>
          <p:cNvPr name="Group 4" id="4"/>
          <p:cNvGrpSpPr/>
          <p:nvPr/>
        </p:nvGrpSpPr>
        <p:grpSpPr>
          <a:xfrm rot="0">
            <a:off x="14079169" y="6546815"/>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903951" y="2536216"/>
            <a:ext cx="15015469" cy="438277"/>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Fonctions courantes que vous pouvez utiliser dans un contrôleur </a:t>
            </a:r>
            <a:r>
              <a:rPr lang="en-US" sz="2800" u="sng">
                <a:solidFill>
                  <a:srgbClr val="EE4323"/>
                </a:solidFill>
                <a:latin typeface="Canva Sans Bold"/>
              </a:rPr>
              <a:t>CodeIgniter 4</a:t>
            </a:r>
          </a:p>
        </p:txBody>
      </p:sp>
      <p:sp>
        <p:nvSpPr>
          <p:cNvPr name="TextBox 7" id="7"/>
          <p:cNvSpPr txBox="true"/>
          <p:nvPr/>
        </p:nvSpPr>
        <p:spPr>
          <a:xfrm rot="0">
            <a:off x="1119335" y="842815"/>
            <a:ext cx="16230600"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Fonctions du </a:t>
            </a:r>
            <a:r>
              <a:rPr lang="en-US" sz="5199" u="sng">
                <a:solidFill>
                  <a:srgbClr val="EE4323"/>
                </a:solidFill>
                <a:latin typeface="Canva Sans Bold"/>
              </a:rPr>
              <a:t>contrôleur</a:t>
            </a:r>
          </a:p>
        </p:txBody>
      </p:sp>
      <p:grpSp>
        <p:nvGrpSpPr>
          <p:cNvPr name="Group 8" id="8"/>
          <p:cNvGrpSpPr/>
          <p:nvPr/>
        </p:nvGrpSpPr>
        <p:grpSpPr>
          <a:xfrm rot="0">
            <a:off x="1903951" y="3429056"/>
            <a:ext cx="15015469" cy="1535553"/>
            <a:chOff x="0" y="0"/>
            <a:chExt cx="20020626" cy="2047404"/>
          </a:xfrm>
        </p:grpSpPr>
        <p:sp>
          <p:nvSpPr>
            <p:cNvPr name="TextBox 9" id="9"/>
            <p:cNvSpPr txBox="true"/>
            <p:nvPr/>
          </p:nvSpPr>
          <p:spPr>
            <a:xfrm rot="0">
              <a:off x="1494942" y="859107"/>
              <a:ext cx="18525683" cy="1188297"/>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return view('view_name', $data) ;</a:t>
              </a:r>
            </a:p>
            <a:p>
              <a:pPr>
                <a:lnSpc>
                  <a:spcPts val="3640"/>
                </a:lnSpc>
              </a:pPr>
              <a:r>
                <a:rPr lang="en-US" sz="2600">
                  <a:solidFill>
                    <a:srgbClr val="000000"/>
                  </a:solidFill>
                  <a:latin typeface="Canva Sans Bold"/>
                </a:rPr>
                <a:t>//La fonction view() est utilisée pour charger des vues</a:t>
              </a:r>
            </a:p>
          </p:txBody>
        </p:sp>
        <p:sp>
          <p:nvSpPr>
            <p:cNvPr name="TextBox 10" id="10"/>
            <p:cNvSpPr txBox="true"/>
            <p:nvPr/>
          </p:nvSpPr>
          <p:spPr>
            <a:xfrm rot="0">
              <a:off x="0" y="-57150"/>
              <a:ext cx="3904055" cy="698075"/>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View Loading</a:t>
              </a:r>
            </a:p>
          </p:txBody>
        </p:sp>
      </p:grpSp>
      <p:grpSp>
        <p:nvGrpSpPr>
          <p:cNvPr name="Group 11" id="11"/>
          <p:cNvGrpSpPr/>
          <p:nvPr/>
        </p:nvGrpSpPr>
        <p:grpSpPr>
          <a:xfrm rot="0">
            <a:off x="1903951" y="5392745"/>
            <a:ext cx="15015469" cy="1535553"/>
            <a:chOff x="0" y="0"/>
            <a:chExt cx="20020626" cy="2047404"/>
          </a:xfrm>
        </p:grpSpPr>
        <p:sp>
          <p:nvSpPr>
            <p:cNvPr name="TextBox 12" id="12"/>
            <p:cNvSpPr txBox="true"/>
            <p:nvPr/>
          </p:nvSpPr>
          <p:spPr>
            <a:xfrm rot="0">
              <a:off x="1494942" y="859107"/>
              <a:ext cx="18525683" cy="1188297"/>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return redirect()-&gt;to('new-url');</a:t>
              </a:r>
            </a:p>
            <a:p>
              <a:pPr>
                <a:lnSpc>
                  <a:spcPts val="3640"/>
                </a:lnSpc>
              </a:pPr>
              <a:r>
                <a:rPr lang="en-US" sz="2600">
                  <a:solidFill>
                    <a:srgbClr val="000000"/>
                  </a:solidFill>
                  <a:latin typeface="Canva Sans Bold"/>
                </a:rPr>
                <a:t>//La fonction view() est utilisée pour charger des vues</a:t>
              </a:r>
            </a:p>
          </p:txBody>
        </p:sp>
        <p:sp>
          <p:nvSpPr>
            <p:cNvPr name="TextBox 13" id="13"/>
            <p:cNvSpPr txBox="true"/>
            <p:nvPr/>
          </p:nvSpPr>
          <p:spPr>
            <a:xfrm rot="0">
              <a:off x="0" y="-57150"/>
              <a:ext cx="3904055" cy="698075"/>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Redirect</a:t>
              </a:r>
            </a:p>
          </p:txBody>
        </p:sp>
      </p:grpSp>
      <p:sp>
        <p:nvSpPr>
          <p:cNvPr name="TextBox 14" id="14"/>
          <p:cNvSpPr txBox="true"/>
          <p:nvPr/>
        </p:nvSpPr>
        <p:spPr>
          <a:xfrm rot="0">
            <a:off x="3025158" y="8015541"/>
            <a:ext cx="13894262" cy="13627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 = new Model();</a:t>
            </a:r>
          </a:p>
          <a:p>
            <a:pPr>
              <a:lnSpc>
                <a:spcPts val="3640"/>
              </a:lnSpc>
            </a:pPr>
            <a:r>
              <a:rPr lang="en-US" sz="2600">
                <a:solidFill>
                  <a:srgbClr val="000000"/>
                </a:solidFill>
                <a:latin typeface="Canva Sans Bold"/>
              </a:rPr>
              <a:t>$data=$model-&gt;findAll();</a:t>
            </a:r>
          </a:p>
          <a:p>
            <a:pPr>
              <a:lnSpc>
                <a:spcPts val="3640"/>
              </a:lnSpc>
            </a:pPr>
            <a:r>
              <a:rPr lang="en-US" sz="2600">
                <a:solidFill>
                  <a:srgbClr val="000000"/>
                </a:solidFill>
                <a:latin typeface="Canva Sans Bold"/>
              </a:rPr>
              <a:t>//Récupérez tous les enregistrements de la table.</a:t>
            </a:r>
          </a:p>
        </p:txBody>
      </p:sp>
      <p:sp>
        <p:nvSpPr>
          <p:cNvPr name="TextBox 15" id="15"/>
          <p:cNvSpPr txBox="true"/>
          <p:nvPr/>
        </p:nvSpPr>
        <p:spPr>
          <a:xfrm rot="0">
            <a:off x="1903951" y="7328348"/>
            <a:ext cx="2928041"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findAll()</a:t>
            </a:r>
          </a:p>
        </p:txBody>
      </p:sp>
    </p:spTree>
  </p:cSld>
  <p:clrMapOvr>
    <a:masterClrMapping/>
  </p:clrMapOvr>
  <p:transition spd="slow">
    <p:push dir="l"/>
  </p:transition>
</p:sld>
</file>

<file path=ppt/slides/slide34.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2860594" y="-3109550"/>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12941"/>
              </a:srgbClr>
            </a:solidFill>
          </p:spPr>
        </p:sp>
      </p:grpSp>
      <p:sp>
        <p:nvSpPr>
          <p:cNvPr name="TextBox 4" id="4"/>
          <p:cNvSpPr txBox="true"/>
          <p:nvPr/>
        </p:nvSpPr>
        <p:spPr>
          <a:xfrm rot="0">
            <a:off x="3025158" y="4461572"/>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$model-&gt;first();</a:t>
            </a:r>
          </a:p>
          <a:p>
            <a:pPr>
              <a:lnSpc>
                <a:spcPts val="3640"/>
              </a:lnSpc>
            </a:pPr>
            <a:r>
              <a:rPr lang="en-US" sz="2600">
                <a:solidFill>
                  <a:srgbClr val="000000"/>
                </a:solidFill>
                <a:latin typeface="Canva Sans Bold"/>
              </a:rPr>
              <a:t>//Récupérez la première ligne du jeu de résultats.</a:t>
            </a:r>
          </a:p>
        </p:txBody>
      </p:sp>
      <p:sp>
        <p:nvSpPr>
          <p:cNvPr name="TextBox 5" id="5"/>
          <p:cNvSpPr txBox="true"/>
          <p:nvPr/>
        </p:nvSpPr>
        <p:spPr>
          <a:xfrm rot="0">
            <a:off x="1903951" y="3649028"/>
            <a:ext cx="3834387"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first() / first($id)</a:t>
            </a:r>
          </a:p>
        </p:txBody>
      </p:sp>
      <p:sp>
        <p:nvSpPr>
          <p:cNvPr name="TextBox 6" id="6"/>
          <p:cNvSpPr txBox="true"/>
          <p:nvPr/>
        </p:nvSpPr>
        <p:spPr>
          <a:xfrm rot="0">
            <a:off x="3438608" y="6607257"/>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$model-&gt;where('column', 'value')-&gt;findAll();</a:t>
            </a:r>
          </a:p>
          <a:p>
            <a:pPr>
              <a:lnSpc>
                <a:spcPts val="3640"/>
              </a:lnSpc>
            </a:pPr>
            <a:r>
              <a:rPr lang="en-US" sz="2600">
                <a:solidFill>
                  <a:srgbClr val="000000"/>
                </a:solidFill>
                <a:latin typeface="Canva Sans Bold"/>
              </a:rPr>
              <a:t>//Ajoutez une clause WHERE à la requête.</a:t>
            </a:r>
          </a:p>
        </p:txBody>
      </p:sp>
      <p:sp>
        <p:nvSpPr>
          <p:cNvPr name="TextBox 7" id="7"/>
          <p:cNvSpPr txBox="true"/>
          <p:nvPr/>
        </p:nvSpPr>
        <p:spPr>
          <a:xfrm rot="0">
            <a:off x="1903951" y="5641781"/>
            <a:ext cx="5193905"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where($column, $value)</a:t>
            </a:r>
          </a:p>
        </p:txBody>
      </p:sp>
      <p:sp>
        <p:nvSpPr>
          <p:cNvPr name="TextBox 8" id="8"/>
          <p:cNvSpPr txBox="true"/>
          <p:nvPr/>
        </p:nvSpPr>
        <p:spPr>
          <a:xfrm rot="0">
            <a:off x="3438608" y="8600010"/>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$model-&gt;insert($data);</a:t>
            </a:r>
          </a:p>
          <a:p>
            <a:pPr>
              <a:lnSpc>
                <a:spcPts val="3640"/>
              </a:lnSpc>
            </a:pPr>
            <a:r>
              <a:rPr lang="en-US" sz="2600">
                <a:solidFill>
                  <a:srgbClr val="000000"/>
                </a:solidFill>
                <a:latin typeface="Canva Sans Bold"/>
              </a:rPr>
              <a:t>//Insérez un nouvel enregistrement dans la table.</a:t>
            </a:r>
          </a:p>
        </p:txBody>
      </p:sp>
      <p:sp>
        <p:nvSpPr>
          <p:cNvPr name="TextBox 9" id="9"/>
          <p:cNvSpPr txBox="true"/>
          <p:nvPr/>
        </p:nvSpPr>
        <p:spPr>
          <a:xfrm rot="0">
            <a:off x="1903951" y="7634534"/>
            <a:ext cx="5193905"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Insertion de données</a:t>
            </a:r>
          </a:p>
        </p:txBody>
      </p:sp>
      <p:sp>
        <p:nvSpPr>
          <p:cNvPr name="TextBox 10" id="10"/>
          <p:cNvSpPr txBox="true"/>
          <p:nvPr/>
        </p:nvSpPr>
        <p:spPr>
          <a:xfrm rot="0">
            <a:off x="1903951" y="1685339"/>
            <a:ext cx="3834387"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find($id)</a:t>
            </a:r>
          </a:p>
        </p:txBody>
      </p:sp>
      <p:grpSp>
        <p:nvGrpSpPr>
          <p:cNvPr name="Group 11" id="11"/>
          <p:cNvGrpSpPr/>
          <p:nvPr/>
        </p:nvGrpSpPr>
        <p:grpSpPr>
          <a:xfrm rot="0">
            <a:off x="14079169" y="6546815"/>
            <a:ext cx="8598931" cy="8598931"/>
            <a:chOff x="0" y="0"/>
            <a:chExt cx="13716000" cy="13716000"/>
          </a:xfrm>
        </p:grpSpPr>
        <p:sp>
          <p:nvSpPr>
            <p:cNvPr name="Freeform 12" id="12"/>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13" id="13"/>
          <p:cNvSpPr txBox="true"/>
          <p:nvPr/>
        </p:nvSpPr>
        <p:spPr>
          <a:xfrm rot="0">
            <a:off x="1903951" y="1009650"/>
            <a:ext cx="15015469" cy="438277"/>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Fonctions courantes que vous pouvez utiliser dans un contrôleur </a:t>
            </a:r>
            <a:r>
              <a:rPr lang="en-US" sz="2800" u="sng">
                <a:solidFill>
                  <a:srgbClr val="EE4323"/>
                </a:solidFill>
                <a:latin typeface="Canva Sans Bold"/>
              </a:rPr>
              <a:t>CodeIgniter 4</a:t>
            </a:r>
          </a:p>
        </p:txBody>
      </p:sp>
      <p:sp>
        <p:nvSpPr>
          <p:cNvPr name="TextBox 14" id="14"/>
          <p:cNvSpPr txBox="true"/>
          <p:nvPr/>
        </p:nvSpPr>
        <p:spPr>
          <a:xfrm rot="0">
            <a:off x="3025158" y="2343468"/>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$model-&gt;find($id);</a:t>
            </a:r>
          </a:p>
          <a:p>
            <a:pPr>
              <a:lnSpc>
                <a:spcPts val="3640"/>
              </a:lnSpc>
            </a:pPr>
            <a:r>
              <a:rPr lang="en-US" sz="2600">
                <a:solidFill>
                  <a:srgbClr val="000000"/>
                </a:solidFill>
                <a:latin typeface="Canva Sans Bold"/>
              </a:rPr>
              <a:t>//Récupérez un seul enregistrement par sa clé primaire.</a:t>
            </a:r>
          </a:p>
        </p:txBody>
      </p:sp>
    </p:spTree>
  </p:cSld>
  <p:clrMapOvr>
    <a:masterClrMapping/>
  </p:clrMapOvr>
  <p:transition spd="slow">
    <p:push dir="l"/>
  </p:transition>
</p:sld>
</file>

<file path=ppt/slides/slide35.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180131" y="-3206186"/>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12941"/>
              </a:srgbClr>
            </a:solidFill>
          </p:spPr>
        </p:sp>
      </p:grpSp>
      <p:grpSp>
        <p:nvGrpSpPr>
          <p:cNvPr name="Group 4" id="4"/>
          <p:cNvGrpSpPr/>
          <p:nvPr/>
        </p:nvGrpSpPr>
        <p:grpSpPr>
          <a:xfrm rot="0">
            <a:off x="14079169" y="6546815"/>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903951" y="1009650"/>
            <a:ext cx="15015469" cy="438277"/>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Fonctions courantes que vous pouvez utiliser dans un contrôleur </a:t>
            </a:r>
            <a:r>
              <a:rPr lang="en-US" sz="2800" u="sng">
                <a:solidFill>
                  <a:srgbClr val="EE4323"/>
                </a:solidFill>
                <a:latin typeface="Canva Sans Bold"/>
              </a:rPr>
              <a:t>CodeIgniter 4</a:t>
            </a:r>
          </a:p>
        </p:txBody>
      </p:sp>
      <p:sp>
        <p:nvSpPr>
          <p:cNvPr name="TextBox 7" id="7"/>
          <p:cNvSpPr txBox="true"/>
          <p:nvPr/>
        </p:nvSpPr>
        <p:spPr>
          <a:xfrm rot="0">
            <a:off x="3025158" y="2343468"/>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$model-&gt;update($id, $data);</a:t>
            </a:r>
          </a:p>
          <a:p>
            <a:pPr>
              <a:lnSpc>
                <a:spcPts val="3640"/>
              </a:lnSpc>
            </a:pPr>
            <a:r>
              <a:rPr lang="en-US" sz="2600">
                <a:solidFill>
                  <a:srgbClr val="000000"/>
                </a:solidFill>
                <a:latin typeface="Canva Sans Bold"/>
              </a:rPr>
              <a:t>//Mettre à jour un enregistrement par sa clé primaire.</a:t>
            </a:r>
          </a:p>
        </p:txBody>
      </p:sp>
      <p:sp>
        <p:nvSpPr>
          <p:cNvPr name="TextBox 8" id="8"/>
          <p:cNvSpPr txBox="true"/>
          <p:nvPr/>
        </p:nvSpPr>
        <p:spPr>
          <a:xfrm rot="0">
            <a:off x="1903951" y="1685339"/>
            <a:ext cx="5193905"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Mise à jour des données</a:t>
            </a:r>
          </a:p>
        </p:txBody>
      </p:sp>
      <p:sp>
        <p:nvSpPr>
          <p:cNvPr name="TextBox 9" id="9"/>
          <p:cNvSpPr txBox="true"/>
          <p:nvPr/>
        </p:nvSpPr>
        <p:spPr>
          <a:xfrm rot="0">
            <a:off x="3025158" y="4461572"/>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$model-&gt;delete($id);</a:t>
            </a:r>
          </a:p>
          <a:p>
            <a:pPr>
              <a:lnSpc>
                <a:spcPts val="3640"/>
              </a:lnSpc>
            </a:pPr>
            <a:r>
              <a:rPr lang="en-US" sz="2600">
                <a:solidFill>
                  <a:srgbClr val="000000"/>
                </a:solidFill>
                <a:latin typeface="Canva Sans Bold"/>
              </a:rPr>
              <a:t>//Supprimer un enregistrement par sa clé primaire.</a:t>
            </a:r>
          </a:p>
        </p:txBody>
      </p:sp>
      <p:sp>
        <p:nvSpPr>
          <p:cNvPr name="TextBox 10" id="10"/>
          <p:cNvSpPr txBox="true"/>
          <p:nvPr/>
        </p:nvSpPr>
        <p:spPr>
          <a:xfrm rot="0">
            <a:off x="1903951" y="3649028"/>
            <a:ext cx="5669736"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Suppression de données</a:t>
            </a:r>
          </a:p>
        </p:txBody>
      </p:sp>
      <p:sp>
        <p:nvSpPr>
          <p:cNvPr name="TextBox 11" id="11"/>
          <p:cNvSpPr txBox="true"/>
          <p:nvPr/>
        </p:nvSpPr>
        <p:spPr>
          <a:xfrm rot="0">
            <a:off x="3025158" y="6328974"/>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$model-&gt;where('column', 'value')-&gt;findAll();</a:t>
            </a:r>
          </a:p>
          <a:p>
            <a:pPr>
              <a:lnSpc>
                <a:spcPts val="3640"/>
              </a:lnSpc>
            </a:pPr>
            <a:r>
              <a:rPr lang="en-US" sz="2600">
                <a:solidFill>
                  <a:srgbClr val="000000"/>
                </a:solidFill>
                <a:latin typeface="Canva Sans Bold"/>
              </a:rPr>
              <a:t>Ajoutez une clause WHERE à la requête.</a:t>
            </a:r>
          </a:p>
        </p:txBody>
      </p:sp>
      <p:sp>
        <p:nvSpPr>
          <p:cNvPr name="TextBox 12" id="12"/>
          <p:cNvSpPr txBox="true"/>
          <p:nvPr/>
        </p:nvSpPr>
        <p:spPr>
          <a:xfrm rot="0">
            <a:off x="1903951" y="5641781"/>
            <a:ext cx="5193905"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select()</a:t>
            </a:r>
          </a:p>
        </p:txBody>
      </p:sp>
      <p:sp>
        <p:nvSpPr>
          <p:cNvPr name="TextBox 13" id="13"/>
          <p:cNvSpPr txBox="true"/>
          <p:nvPr/>
        </p:nvSpPr>
        <p:spPr>
          <a:xfrm rot="0">
            <a:off x="3060563" y="8359827"/>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$model-&gt;select('column1, column2')-&gt;findAll();</a:t>
            </a:r>
          </a:p>
          <a:p>
            <a:pPr>
              <a:lnSpc>
                <a:spcPts val="3640"/>
              </a:lnSpc>
            </a:pPr>
            <a:r>
              <a:rPr lang="en-US" sz="2600">
                <a:solidFill>
                  <a:srgbClr val="000000"/>
                </a:solidFill>
                <a:latin typeface="Canva Sans Bold"/>
              </a:rPr>
              <a:t>//Spécifiez les colonnes à sélectionner.</a:t>
            </a:r>
          </a:p>
        </p:txBody>
      </p:sp>
      <p:sp>
        <p:nvSpPr>
          <p:cNvPr name="TextBox 14" id="14"/>
          <p:cNvSpPr txBox="true"/>
          <p:nvPr/>
        </p:nvSpPr>
        <p:spPr>
          <a:xfrm rot="0">
            <a:off x="1939356" y="7672634"/>
            <a:ext cx="5193905"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select()</a:t>
            </a:r>
          </a:p>
        </p:txBody>
      </p:sp>
    </p:spTree>
  </p:cSld>
  <p:clrMapOvr>
    <a:masterClrMapping/>
  </p:clrMapOvr>
  <p:transition spd="slow">
    <p:push dir="l"/>
  </p:transition>
</p:sld>
</file>

<file path=ppt/slides/slide36.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180131" y="-3206186"/>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12941"/>
              </a:srgbClr>
            </a:solidFill>
          </p:spPr>
        </p:sp>
      </p:grpSp>
      <p:grpSp>
        <p:nvGrpSpPr>
          <p:cNvPr name="Group 4" id="4"/>
          <p:cNvGrpSpPr/>
          <p:nvPr/>
        </p:nvGrpSpPr>
        <p:grpSpPr>
          <a:xfrm rot="0">
            <a:off x="14079169" y="6546815"/>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903951" y="1009650"/>
            <a:ext cx="15015469" cy="438277"/>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Fonctions courantes que vous pouvez utiliser dans un contrôleur </a:t>
            </a:r>
            <a:r>
              <a:rPr lang="en-US" sz="2800" u="sng">
                <a:solidFill>
                  <a:srgbClr val="EE4323"/>
                </a:solidFill>
                <a:latin typeface="Canva Sans Bold"/>
              </a:rPr>
              <a:t>CodeIgniter 4</a:t>
            </a:r>
          </a:p>
        </p:txBody>
      </p:sp>
      <p:sp>
        <p:nvSpPr>
          <p:cNvPr name="TextBox 7" id="7"/>
          <p:cNvSpPr txBox="true"/>
          <p:nvPr/>
        </p:nvSpPr>
        <p:spPr>
          <a:xfrm rot="0">
            <a:off x="3025158" y="4461572"/>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$model-&gt;join('table2', 'table1.id = table2.id')-&gt;findAll();</a:t>
            </a:r>
          </a:p>
          <a:p>
            <a:pPr>
              <a:lnSpc>
                <a:spcPts val="3640"/>
              </a:lnSpc>
            </a:pPr>
            <a:r>
              <a:rPr lang="en-US" sz="2600">
                <a:solidFill>
                  <a:srgbClr val="000000"/>
                </a:solidFill>
                <a:latin typeface="Canva Sans Bold"/>
              </a:rPr>
              <a:t>//Supprimer un enregistrement par sa clé primaire.</a:t>
            </a:r>
          </a:p>
        </p:txBody>
      </p:sp>
      <p:sp>
        <p:nvSpPr>
          <p:cNvPr name="TextBox 8" id="8"/>
          <p:cNvSpPr txBox="true"/>
          <p:nvPr/>
        </p:nvSpPr>
        <p:spPr>
          <a:xfrm rot="0">
            <a:off x="1903951" y="3649028"/>
            <a:ext cx="5669736"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join()</a:t>
            </a:r>
          </a:p>
        </p:txBody>
      </p:sp>
      <p:sp>
        <p:nvSpPr>
          <p:cNvPr name="TextBox 9" id="9"/>
          <p:cNvSpPr txBox="true"/>
          <p:nvPr/>
        </p:nvSpPr>
        <p:spPr>
          <a:xfrm rot="0">
            <a:off x="3025158" y="6328974"/>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$model-&gt;orderBy('column', 'asc')-&gt;findAll();</a:t>
            </a:r>
          </a:p>
          <a:p>
            <a:pPr>
              <a:lnSpc>
                <a:spcPts val="3640"/>
              </a:lnSpc>
            </a:pPr>
            <a:r>
              <a:rPr lang="en-US" sz="2600">
                <a:solidFill>
                  <a:srgbClr val="000000"/>
                </a:solidFill>
                <a:latin typeface="Canva Sans Bold"/>
              </a:rPr>
              <a:t>//Spécifiez les colonnes à sélectionner.</a:t>
            </a:r>
          </a:p>
        </p:txBody>
      </p:sp>
      <p:sp>
        <p:nvSpPr>
          <p:cNvPr name="TextBox 10" id="10"/>
          <p:cNvSpPr txBox="true"/>
          <p:nvPr/>
        </p:nvSpPr>
        <p:spPr>
          <a:xfrm rot="0">
            <a:off x="1903951" y="5641781"/>
            <a:ext cx="5193905"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orderBy()</a:t>
            </a:r>
          </a:p>
        </p:txBody>
      </p:sp>
      <p:sp>
        <p:nvSpPr>
          <p:cNvPr name="TextBox 11" id="11"/>
          <p:cNvSpPr txBox="true"/>
          <p:nvPr/>
        </p:nvSpPr>
        <p:spPr>
          <a:xfrm rot="0">
            <a:off x="3025158" y="8321727"/>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$model-&gt;groupBy('column')-&gt;findAll();</a:t>
            </a:r>
          </a:p>
          <a:p>
            <a:pPr>
              <a:lnSpc>
                <a:spcPts val="3640"/>
              </a:lnSpc>
            </a:pPr>
            <a:r>
              <a:rPr lang="en-US" sz="2600">
                <a:solidFill>
                  <a:srgbClr val="000000"/>
                </a:solidFill>
                <a:latin typeface="Canva Sans Bold"/>
              </a:rPr>
              <a:t>//Supprimez tous les enregistrements de la table.</a:t>
            </a:r>
          </a:p>
        </p:txBody>
      </p:sp>
      <p:sp>
        <p:nvSpPr>
          <p:cNvPr name="TextBox 12" id="12"/>
          <p:cNvSpPr txBox="true"/>
          <p:nvPr/>
        </p:nvSpPr>
        <p:spPr>
          <a:xfrm rot="0">
            <a:off x="1903951" y="7634534"/>
            <a:ext cx="5193905"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groupby()</a:t>
            </a:r>
          </a:p>
        </p:txBody>
      </p:sp>
      <p:sp>
        <p:nvSpPr>
          <p:cNvPr name="TextBox 13" id="13"/>
          <p:cNvSpPr txBox="true"/>
          <p:nvPr/>
        </p:nvSpPr>
        <p:spPr>
          <a:xfrm rot="0">
            <a:off x="3060563" y="2467293"/>
            <a:ext cx="13894262" cy="905510"/>
          </a:xfrm>
          <a:prstGeom prst="rect">
            <a:avLst/>
          </a:prstGeom>
        </p:spPr>
        <p:txBody>
          <a:bodyPr anchor="t" rtlCol="false" tIns="0" lIns="0" bIns="0" rIns="0">
            <a:spAutoFit/>
          </a:bodyPr>
          <a:lstStyle/>
          <a:p>
            <a:pPr>
              <a:lnSpc>
                <a:spcPts val="3640"/>
              </a:lnSpc>
            </a:pPr>
            <a:r>
              <a:rPr lang="en-US" sz="2600">
                <a:solidFill>
                  <a:srgbClr val="000000"/>
                </a:solidFill>
                <a:latin typeface="Canva Sans Bold"/>
              </a:rPr>
              <a:t>$model-&gt;emptyTable();</a:t>
            </a:r>
          </a:p>
          <a:p>
            <a:pPr>
              <a:lnSpc>
                <a:spcPts val="3640"/>
              </a:lnSpc>
            </a:pPr>
            <a:r>
              <a:rPr lang="en-US" sz="2600">
                <a:solidFill>
                  <a:srgbClr val="000000"/>
                </a:solidFill>
                <a:latin typeface="Canva Sans Bold"/>
              </a:rPr>
              <a:t>//Supprimez tous les enregistrements de la table.</a:t>
            </a:r>
          </a:p>
        </p:txBody>
      </p:sp>
      <p:sp>
        <p:nvSpPr>
          <p:cNvPr name="TextBox 14" id="14"/>
          <p:cNvSpPr txBox="true"/>
          <p:nvPr/>
        </p:nvSpPr>
        <p:spPr>
          <a:xfrm rot="0">
            <a:off x="1939356" y="1780101"/>
            <a:ext cx="5193905" cy="537844"/>
          </a:xfrm>
          <a:prstGeom prst="rect">
            <a:avLst/>
          </a:prstGeom>
        </p:spPr>
        <p:txBody>
          <a:bodyPr anchor="t" rtlCol="false" tIns="0" lIns="0" bIns="0" rIns="0">
            <a:spAutoFit/>
          </a:bodyPr>
          <a:lstStyle/>
          <a:p>
            <a:pPr>
              <a:lnSpc>
                <a:spcPts val="4480"/>
              </a:lnSpc>
            </a:pPr>
            <a:r>
              <a:rPr lang="en-US" sz="3200" u="sng">
                <a:solidFill>
                  <a:srgbClr val="EE4323"/>
                </a:solidFill>
                <a:latin typeface="Canva Sans Bold"/>
              </a:rPr>
              <a:t>emptyTable()</a:t>
            </a:r>
          </a:p>
        </p:txBody>
      </p:sp>
    </p:spTree>
  </p:cSld>
  <p:clrMapOvr>
    <a:masterClrMapping/>
  </p:clrMapOvr>
  <p:transition spd="slow">
    <p:push dir="l"/>
  </p:transition>
</p:sld>
</file>

<file path=ppt/slides/slide37.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180131" y="-3206186"/>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12941"/>
              </a:srgbClr>
            </a:solidFill>
          </p:spPr>
        </p:sp>
      </p:grpSp>
      <p:grpSp>
        <p:nvGrpSpPr>
          <p:cNvPr name="Group 4" id="4"/>
          <p:cNvGrpSpPr/>
          <p:nvPr/>
        </p:nvGrpSpPr>
        <p:grpSpPr>
          <a:xfrm rot="0">
            <a:off x="14079169" y="6546815"/>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903951" y="2536216"/>
            <a:ext cx="15015469" cy="438277"/>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 </a:t>
            </a:r>
            <a:r>
              <a:rPr lang="en-US" sz="2800">
                <a:solidFill>
                  <a:srgbClr val="EE4323"/>
                </a:solidFill>
                <a:latin typeface="Canva Sans Bold"/>
              </a:rPr>
              <a:t>index() </a:t>
            </a:r>
            <a:r>
              <a:rPr lang="en-US" sz="2800">
                <a:solidFill>
                  <a:srgbClr val="000000"/>
                </a:solidFill>
                <a:latin typeface="Canva Sans Bold"/>
              </a:rPr>
              <a:t> // afficher une liste d'éléments ou la page principale d'une ressource</a:t>
            </a:r>
          </a:p>
        </p:txBody>
      </p:sp>
      <p:sp>
        <p:nvSpPr>
          <p:cNvPr name="TextBox 7" id="7"/>
          <p:cNvSpPr txBox="true"/>
          <p:nvPr/>
        </p:nvSpPr>
        <p:spPr>
          <a:xfrm rot="0">
            <a:off x="1903951" y="3372857"/>
            <a:ext cx="15015469" cy="438277"/>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 </a:t>
            </a:r>
            <a:r>
              <a:rPr lang="en-US" sz="2800">
                <a:solidFill>
                  <a:srgbClr val="EE4323"/>
                </a:solidFill>
                <a:latin typeface="Canva Sans Bold"/>
              </a:rPr>
              <a:t>show($id)</a:t>
            </a:r>
            <a:r>
              <a:rPr lang="en-US" sz="2800">
                <a:solidFill>
                  <a:srgbClr val="000000"/>
                </a:solidFill>
                <a:latin typeface="Canva Sans Bold"/>
              </a:rPr>
              <a:t> // afficher les détails d'un élément spécifique</a:t>
            </a:r>
          </a:p>
        </p:txBody>
      </p:sp>
      <p:sp>
        <p:nvSpPr>
          <p:cNvPr name="TextBox 8" id="8"/>
          <p:cNvSpPr txBox="true"/>
          <p:nvPr/>
        </p:nvSpPr>
        <p:spPr>
          <a:xfrm rot="0">
            <a:off x="1903951" y="4208518"/>
            <a:ext cx="15015469" cy="438277"/>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 </a:t>
            </a:r>
            <a:r>
              <a:rPr lang="en-US" sz="2800">
                <a:solidFill>
                  <a:srgbClr val="EE4323"/>
                </a:solidFill>
                <a:latin typeface="Canva Sans Bold"/>
              </a:rPr>
              <a:t>create()</a:t>
            </a:r>
            <a:r>
              <a:rPr lang="en-US" sz="2800">
                <a:solidFill>
                  <a:srgbClr val="000000"/>
                </a:solidFill>
                <a:latin typeface="Canva Sans Bold"/>
              </a:rPr>
              <a:t> // afficher un formulaire de création d'un nouvel élément.</a:t>
            </a:r>
          </a:p>
        </p:txBody>
      </p:sp>
      <p:sp>
        <p:nvSpPr>
          <p:cNvPr name="TextBox 9" id="9"/>
          <p:cNvSpPr txBox="true"/>
          <p:nvPr/>
        </p:nvSpPr>
        <p:spPr>
          <a:xfrm rot="0">
            <a:off x="1903951" y="5044178"/>
            <a:ext cx="15015469" cy="885952"/>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 </a:t>
            </a:r>
            <a:r>
              <a:rPr lang="en-US" sz="2800">
                <a:solidFill>
                  <a:srgbClr val="EE4323"/>
                </a:solidFill>
                <a:latin typeface="Canva Sans Bold"/>
              </a:rPr>
              <a:t>store()</a:t>
            </a:r>
            <a:r>
              <a:rPr lang="en-US" sz="2800">
                <a:solidFill>
                  <a:srgbClr val="000000"/>
                </a:solidFill>
                <a:latin typeface="Canva Sans Bold"/>
              </a:rPr>
              <a:t> // utilisée pour gérer la soumission des données du formulaire afin de créer un nouvel élément.</a:t>
            </a:r>
          </a:p>
        </p:txBody>
      </p:sp>
      <p:sp>
        <p:nvSpPr>
          <p:cNvPr name="TextBox 10" id="10"/>
          <p:cNvSpPr txBox="true"/>
          <p:nvPr/>
        </p:nvSpPr>
        <p:spPr>
          <a:xfrm rot="0">
            <a:off x="1903951" y="6422763"/>
            <a:ext cx="15015469" cy="885952"/>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 </a:t>
            </a:r>
            <a:r>
              <a:rPr lang="en-US" sz="2800">
                <a:solidFill>
                  <a:srgbClr val="EE4323"/>
                </a:solidFill>
                <a:latin typeface="Canva Sans Bold"/>
              </a:rPr>
              <a:t>edit($id)</a:t>
            </a:r>
            <a:r>
              <a:rPr lang="en-US" sz="2800">
                <a:solidFill>
                  <a:srgbClr val="000000"/>
                </a:solidFill>
                <a:latin typeface="Canva Sans Bold"/>
              </a:rPr>
              <a:t> // utilisée pour afficher un formulaire permettant de modifier un élément existant.</a:t>
            </a:r>
          </a:p>
        </p:txBody>
      </p:sp>
      <p:sp>
        <p:nvSpPr>
          <p:cNvPr name="TextBox 11" id="11"/>
          <p:cNvSpPr txBox="true"/>
          <p:nvPr/>
        </p:nvSpPr>
        <p:spPr>
          <a:xfrm rot="0">
            <a:off x="1903951" y="7618916"/>
            <a:ext cx="15015469" cy="885952"/>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 </a:t>
            </a:r>
            <a:r>
              <a:rPr lang="en-US" sz="2800">
                <a:solidFill>
                  <a:srgbClr val="EE4323"/>
                </a:solidFill>
                <a:latin typeface="Canva Sans Bold"/>
              </a:rPr>
              <a:t>update($id)</a:t>
            </a:r>
            <a:r>
              <a:rPr lang="en-US" sz="2800">
                <a:solidFill>
                  <a:srgbClr val="000000"/>
                </a:solidFill>
                <a:latin typeface="Canva Sans Bold"/>
              </a:rPr>
              <a:t> // gérer la soumission des données du formulaire afin de mettre à jour un élément existant</a:t>
            </a:r>
          </a:p>
        </p:txBody>
      </p:sp>
      <p:sp>
        <p:nvSpPr>
          <p:cNvPr name="TextBox 12" id="12"/>
          <p:cNvSpPr txBox="true"/>
          <p:nvPr/>
        </p:nvSpPr>
        <p:spPr>
          <a:xfrm rot="0">
            <a:off x="1903951" y="8815070"/>
            <a:ext cx="15015469" cy="438277"/>
          </a:xfrm>
          <a:prstGeom prst="rect">
            <a:avLst/>
          </a:prstGeom>
        </p:spPr>
        <p:txBody>
          <a:bodyPr anchor="t" rtlCol="false" tIns="0" lIns="0" bIns="0" rIns="0">
            <a:spAutoFit/>
          </a:bodyPr>
          <a:lstStyle/>
          <a:p>
            <a:pPr>
              <a:lnSpc>
                <a:spcPts val="3584"/>
              </a:lnSpc>
            </a:pPr>
            <a:r>
              <a:rPr lang="en-US" sz="2800">
                <a:solidFill>
                  <a:srgbClr val="000000"/>
                </a:solidFill>
                <a:latin typeface="Canva Sans Bold"/>
              </a:rPr>
              <a:t> </a:t>
            </a:r>
            <a:r>
              <a:rPr lang="en-US" sz="2800">
                <a:solidFill>
                  <a:srgbClr val="EE4323"/>
                </a:solidFill>
                <a:latin typeface="Canva Sans Bold"/>
              </a:rPr>
              <a:t>destroy($id)</a:t>
            </a:r>
            <a:r>
              <a:rPr lang="en-US" sz="2800">
                <a:solidFill>
                  <a:srgbClr val="000000"/>
                </a:solidFill>
                <a:latin typeface="Canva Sans Bold"/>
              </a:rPr>
              <a:t> // utilisée pour supprimer un élément existant.</a:t>
            </a:r>
          </a:p>
        </p:txBody>
      </p:sp>
      <p:sp>
        <p:nvSpPr>
          <p:cNvPr name="TextBox 13" id="13"/>
          <p:cNvSpPr txBox="true"/>
          <p:nvPr/>
        </p:nvSpPr>
        <p:spPr>
          <a:xfrm rot="0">
            <a:off x="1119335" y="842815"/>
            <a:ext cx="16230600"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Définir les méthodes </a:t>
            </a:r>
            <a:r>
              <a:rPr lang="en-US" sz="5199" u="sng">
                <a:solidFill>
                  <a:srgbClr val="EE4323"/>
                </a:solidFill>
                <a:latin typeface="Canva Sans Bold"/>
              </a:rPr>
              <a:t>CRUD</a:t>
            </a:r>
            <a:r>
              <a:rPr lang="en-US" sz="5199">
                <a:solidFill>
                  <a:srgbClr val="000000"/>
                </a:solidFill>
                <a:latin typeface="Canva Sans Bold"/>
              </a:rPr>
              <a:t> dans le contrôleur</a:t>
            </a:r>
          </a:p>
        </p:txBody>
      </p:sp>
    </p:spTree>
  </p:cSld>
  <p:clrMapOvr>
    <a:masterClrMapping/>
  </p:clrMapOvr>
  <p:transition spd="slow">
    <p:push dir="l"/>
  </p:transition>
</p:sld>
</file>

<file path=ppt/slides/slide38.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180131" y="-3206186"/>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38824"/>
              </a:srgbClr>
            </a:solidFill>
          </p:spPr>
        </p:sp>
      </p:grpSp>
      <p:grpSp>
        <p:nvGrpSpPr>
          <p:cNvPr name="Group 4" id="4"/>
          <p:cNvGrpSpPr/>
          <p:nvPr/>
        </p:nvGrpSpPr>
        <p:grpSpPr>
          <a:xfrm rot="0">
            <a:off x="14079169" y="6546815"/>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119335" y="842815"/>
            <a:ext cx="16230600"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Configurer les </a:t>
            </a:r>
            <a:r>
              <a:rPr lang="en-US" sz="5199" u="sng">
                <a:solidFill>
                  <a:srgbClr val="EE4323"/>
                </a:solidFill>
                <a:latin typeface="Canva Sans Bold"/>
              </a:rPr>
              <a:t>routes</a:t>
            </a:r>
          </a:p>
        </p:txBody>
      </p:sp>
      <p:sp>
        <p:nvSpPr>
          <p:cNvPr name="TextBox 7" id="7"/>
          <p:cNvSpPr txBox="true"/>
          <p:nvPr/>
        </p:nvSpPr>
        <p:spPr>
          <a:xfrm rot="0">
            <a:off x="1987018" y="3006277"/>
            <a:ext cx="14495234" cy="4985828"/>
          </a:xfrm>
          <a:prstGeom prst="rect">
            <a:avLst/>
          </a:prstGeom>
        </p:spPr>
        <p:txBody>
          <a:bodyPr anchor="t" rtlCol="false" tIns="0" lIns="0" bIns="0" rIns="0">
            <a:spAutoFit/>
          </a:bodyPr>
          <a:lstStyle/>
          <a:p>
            <a:pPr algn="ctr">
              <a:lnSpc>
                <a:spcPts val="6313"/>
              </a:lnSpc>
              <a:spcBef>
                <a:spcPct val="0"/>
              </a:spcBef>
            </a:pPr>
            <a:r>
              <a:rPr lang="en-US" sz="4509">
                <a:solidFill>
                  <a:srgbClr val="303030"/>
                </a:solidFill>
                <a:latin typeface="Canva Sans Bold"/>
              </a:rPr>
              <a:t>$routes</a:t>
            </a:r>
            <a:r>
              <a:rPr lang="en-US" sz="4509">
                <a:solidFill>
                  <a:srgbClr val="ED751C"/>
                </a:solidFill>
                <a:latin typeface="Canva Sans Bold"/>
              </a:rPr>
              <a:t>-&gt;</a:t>
            </a:r>
            <a:r>
              <a:rPr lang="en-US" sz="4509">
                <a:solidFill>
                  <a:srgbClr val="213B55"/>
                </a:solidFill>
                <a:latin typeface="Canva Sans Bold"/>
              </a:rPr>
              <a:t>get</a:t>
            </a:r>
            <a:r>
              <a:rPr lang="en-US" sz="4509">
                <a:solidFill>
                  <a:srgbClr val="000000"/>
                </a:solidFill>
                <a:latin typeface="Canva Sans Bold"/>
              </a:rPr>
              <a:t>('url', 'Contrôleur::méthode');</a:t>
            </a:r>
          </a:p>
          <a:p>
            <a:pPr algn="ctr">
              <a:lnSpc>
                <a:spcPts val="4767"/>
              </a:lnSpc>
              <a:spcBef>
                <a:spcPct val="0"/>
              </a:spcBef>
            </a:pPr>
          </a:p>
          <a:p>
            <a:pPr algn="ctr">
              <a:lnSpc>
                <a:spcPts val="4767"/>
              </a:lnSpc>
              <a:spcBef>
                <a:spcPct val="0"/>
              </a:spcBef>
            </a:pPr>
          </a:p>
          <a:p>
            <a:pPr marL="735266" indent="-367633" lvl="1">
              <a:lnSpc>
                <a:spcPts val="4767"/>
              </a:lnSpc>
              <a:buFont typeface="Arial"/>
              <a:buChar char="•"/>
            </a:pPr>
            <a:r>
              <a:rPr lang="en-US" sz="3405">
                <a:solidFill>
                  <a:srgbClr val="000000"/>
                </a:solidFill>
                <a:latin typeface="Canva Sans Bold"/>
              </a:rPr>
              <a:t>`'url'` :correspond à l'URL que vous souhaitez faire correspondre.</a:t>
            </a:r>
          </a:p>
          <a:p>
            <a:pPr marL="735266" indent="-367633" lvl="1">
              <a:lnSpc>
                <a:spcPts val="4767"/>
              </a:lnSpc>
              <a:buFont typeface="Arial"/>
              <a:buChar char="•"/>
            </a:pPr>
            <a:r>
              <a:rPr lang="en-US" sz="3405">
                <a:solidFill>
                  <a:srgbClr val="000000"/>
                </a:solidFill>
                <a:latin typeface="Canva Sans Bold"/>
              </a:rPr>
              <a:t> `'Contrôleur'` :fait référence au nom du contrôleur dans lequel se trouve la méthode que vous souhaitez appeler.</a:t>
            </a:r>
          </a:p>
          <a:p>
            <a:pPr marL="735266" indent="-367633" lvl="1">
              <a:lnSpc>
                <a:spcPts val="4767"/>
              </a:lnSpc>
              <a:buFont typeface="Arial"/>
              <a:buChar char="•"/>
            </a:pPr>
            <a:r>
              <a:rPr lang="en-US" sz="3405">
                <a:solidFill>
                  <a:srgbClr val="000000"/>
                </a:solidFill>
                <a:latin typeface="Canva Sans Bold"/>
              </a:rPr>
              <a:t>`'méthode'`:c’est le nom de la méthode que vous souhaitez appeler dans le contrôleur.</a:t>
            </a:r>
          </a:p>
        </p:txBody>
      </p:sp>
    </p:spTree>
  </p:cSld>
  <p:clrMapOvr>
    <a:masterClrMapping/>
  </p:clrMapOvr>
  <p:transition spd="slow">
    <p:push dir="l"/>
  </p:transition>
</p:sld>
</file>

<file path=ppt/slides/slide39.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180131" y="-3206186"/>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38824"/>
              </a:srgbClr>
            </a:solidFill>
          </p:spPr>
        </p:sp>
      </p:grpSp>
      <p:grpSp>
        <p:nvGrpSpPr>
          <p:cNvPr name="Group 4" id="4"/>
          <p:cNvGrpSpPr/>
          <p:nvPr/>
        </p:nvGrpSpPr>
        <p:grpSpPr>
          <a:xfrm rot="0">
            <a:off x="14079169" y="6546815"/>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119335" y="842815"/>
            <a:ext cx="16230600"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Configurer les </a:t>
            </a:r>
            <a:r>
              <a:rPr lang="en-US" sz="5199" u="sng">
                <a:solidFill>
                  <a:srgbClr val="EE4323"/>
                </a:solidFill>
                <a:latin typeface="Canva Sans Bold"/>
              </a:rPr>
              <a:t>routes</a:t>
            </a:r>
          </a:p>
        </p:txBody>
      </p:sp>
      <p:sp>
        <p:nvSpPr>
          <p:cNvPr name="TextBox 7" id="7"/>
          <p:cNvSpPr txBox="true"/>
          <p:nvPr/>
        </p:nvSpPr>
        <p:spPr>
          <a:xfrm rot="0">
            <a:off x="1119335" y="2190199"/>
            <a:ext cx="15513959" cy="1064260"/>
          </a:xfrm>
          <a:prstGeom prst="rect">
            <a:avLst/>
          </a:prstGeom>
        </p:spPr>
        <p:txBody>
          <a:bodyPr anchor="t" rtlCol="false" tIns="0" lIns="0" bIns="0" rIns="0">
            <a:spAutoFit/>
          </a:bodyPr>
          <a:lstStyle/>
          <a:p>
            <a:pPr>
              <a:lnSpc>
                <a:spcPts val="4340"/>
              </a:lnSpc>
            </a:pPr>
            <a:r>
              <a:rPr lang="en-US" sz="3100">
                <a:solidFill>
                  <a:srgbClr val="000000"/>
                </a:solidFill>
                <a:latin typeface="Canva Sans"/>
              </a:rPr>
              <a:t>Ouvrez le fichier </a:t>
            </a:r>
            <a:r>
              <a:rPr lang="en-US" sz="3100" u="sng">
                <a:solidFill>
                  <a:srgbClr val="000000"/>
                </a:solidFill>
                <a:latin typeface="Canva Sans Bold"/>
              </a:rPr>
              <a:t>Routes.php</a:t>
            </a:r>
            <a:r>
              <a:rPr lang="en-US" sz="3100">
                <a:solidFill>
                  <a:srgbClr val="000000"/>
                </a:solidFill>
                <a:latin typeface="Canva Sans"/>
              </a:rPr>
              <a:t> dans le dossier </a:t>
            </a:r>
            <a:r>
              <a:rPr lang="en-US" sz="3100" u="sng">
                <a:solidFill>
                  <a:srgbClr val="000000"/>
                </a:solidFill>
                <a:latin typeface="Canva Sans Bold"/>
              </a:rPr>
              <a:t>Config</a:t>
            </a:r>
            <a:r>
              <a:rPr lang="en-US" sz="3100">
                <a:solidFill>
                  <a:srgbClr val="000000"/>
                </a:solidFill>
                <a:latin typeface="Canva Sans"/>
              </a:rPr>
              <a:t> et ajoutez les routes nécessaires pour rediriger les requêtes vers les méthodes du contrôleur.</a:t>
            </a:r>
          </a:p>
        </p:txBody>
      </p:sp>
      <p:sp>
        <p:nvSpPr>
          <p:cNvPr name="TextBox 8" id="8"/>
          <p:cNvSpPr txBox="true"/>
          <p:nvPr/>
        </p:nvSpPr>
        <p:spPr>
          <a:xfrm rot="0">
            <a:off x="2508796" y="4125433"/>
            <a:ext cx="13273485" cy="4614164"/>
          </a:xfrm>
          <a:prstGeom prst="rect">
            <a:avLst/>
          </a:prstGeom>
        </p:spPr>
        <p:txBody>
          <a:bodyPr anchor="t" rtlCol="false" tIns="0" lIns="0" bIns="0" rIns="0">
            <a:spAutoFit/>
          </a:bodyPr>
          <a:lstStyle/>
          <a:p>
            <a:pPr>
              <a:lnSpc>
                <a:spcPts val="6208"/>
              </a:lnSpc>
            </a:pPr>
            <a:r>
              <a:rPr lang="en-US" sz="3200">
                <a:solidFill>
                  <a:srgbClr val="000000"/>
                </a:solidFill>
                <a:latin typeface="Canva Sans Bold"/>
              </a:rPr>
              <a:t>$routes-&gt;get('posts', 'PostController::index'); </a:t>
            </a:r>
          </a:p>
          <a:p>
            <a:pPr>
              <a:lnSpc>
                <a:spcPts val="6208"/>
              </a:lnSpc>
            </a:pPr>
            <a:r>
              <a:rPr lang="en-US" sz="3200">
                <a:solidFill>
                  <a:srgbClr val="000000"/>
                </a:solidFill>
                <a:latin typeface="Canva Sans Bold"/>
              </a:rPr>
              <a:t>$routes-&gt;get('posts/create', 'PostController::create'); </a:t>
            </a:r>
          </a:p>
          <a:p>
            <a:pPr>
              <a:lnSpc>
                <a:spcPts val="6208"/>
              </a:lnSpc>
            </a:pPr>
            <a:r>
              <a:rPr lang="en-US" sz="3200">
                <a:solidFill>
                  <a:srgbClr val="000000"/>
                </a:solidFill>
                <a:latin typeface="Canva Sans Bold"/>
              </a:rPr>
              <a:t>$routes-&gt;post('posts/store', 'PostController::store'); </a:t>
            </a:r>
          </a:p>
          <a:p>
            <a:pPr>
              <a:lnSpc>
                <a:spcPts val="6208"/>
              </a:lnSpc>
            </a:pPr>
            <a:r>
              <a:rPr lang="en-US" sz="3200">
                <a:solidFill>
                  <a:srgbClr val="000000"/>
                </a:solidFill>
                <a:latin typeface="Canva Sans Bold"/>
              </a:rPr>
              <a:t>$routes-&gt;get('posts/edit/(:num)', 'PostController::edit/$1'); </a:t>
            </a:r>
          </a:p>
          <a:p>
            <a:pPr>
              <a:lnSpc>
                <a:spcPts val="6208"/>
              </a:lnSpc>
            </a:pPr>
            <a:r>
              <a:rPr lang="en-US" sz="3200">
                <a:solidFill>
                  <a:srgbClr val="000000"/>
                </a:solidFill>
                <a:latin typeface="Canva Sans Bold"/>
              </a:rPr>
              <a:t>$routes-&gt;post('posts/update/(:num)', 'PostController::update/$1'); </a:t>
            </a:r>
          </a:p>
          <a:p>
            <a:pPr>
              <a:lnSpc>
                <a:spcPts val="6208"/>
              </a:lnSpc>
            </a:pPr>
            <a:r>
              <a:rPr lang="en-US" sz="3200">
                <a:solidFill>
                  <a:srgbClr val="000000"/>
                </a:solidFill>
                <a:latin typeface="Canva Sans Bold"/>
              </a:rPr>
              <a:t>$routes-&gt;get('posts/delete/(:num)', 'PostController::delete/$1');</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940950" y="-1095203"/>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86A13"/>
            </a:solidFill>
          </p:spPr>
        </p:sp>
      </p:grpSp>
      <p:grpSp>
        <p:nvGrpSpPr>
          <p:cNvPr name="Group 4" id="4"/>
          <p:cNvGrpSpPr/>
          <p:nvPr/>
        </p:nvGrpSpPr>
        <p:grpSpPr>
          <a:xfrm rot="0">
            <a:off x="-4243200" y="5610450"/>
            <a:ext cx="8486400" cy="8486400"/>
            <a:chOff x="0" y="0"/>
            <a:chExt cx="11315200" cy="11315200"/>
          </a:xfrm>
        </p:grpSpPr>
        <p:sp>
          <p:nvSpPr>
            <p:cNvPr name="Freeform 5" id="5"/>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alpha val="25882"/>
              </a:srgbClr>
            </a:solidFill>
          </p:spPr>
        </p:sp>
      </p:grpSp>
      <p:sp>
        <p:nvSpPr>
          <p:cNvPr name="TextBox 6" id="6"/>
          <p:cNvSpPr txBox="true"/>
          <p:nvPr/>
        </p:nvSpPr>
        <p:spPr>
          <a:xfrm rot="0">
            <a:off x="2622225" y="1927629"/>
            <a:ext cx="13043550" cy="3384042"/>
          </a:xfrm>
          <a:prstGeom prst="rect">
            <a:avLst/>
          </a:prstGeom>
        </p:spPr>
        <p:txBody>
          <a:bodyPr anchor="t" rtlCol="false" tIns="0" lIns="0" bIns="0" rIns="0">
            <a:spAutoFit/>
          </a:bodyPr>
          <a:lstStyle/>
          <a:p>
            <a:pPr algn="l">
              <a:lnSpc>
                <a:spcPts val="3863"/>
              </a:lnSpc>
            </a:pPr>
            <a:r>
              <a:rPr lang="en-US" sz="2799">
                <a:solidFill>
                  <a:srgbClr val="333333"/>
                </a:solidFill>
                <a:latin typeface="Canva Sans"/>
              </a:rPr>
              <a:t>CodeIgniter est un framework PHP léger et puissant qui offre une structure simple et une grande flexibilité pour le développement web. Son importance réside dans sa capacité à accélérer le processus de développement en fournissant des bibliothèques préconstruites et des fonctionnalités prêtes à l'emploi. Cela permet aux développeurs de se concentrer davantage sur la logique métier de leur application plutôt que sur la gestion des aspects techniques de bas niveau.</a:t>
            </a:r>
          </a:p>
        </p:txBody>
      </p:sp>
      <p:sp>
        <p:nvSpPr>
          <p:cNvPr name="TextBox 7" id="7"/>
          <p:cNvSpPr txBox="true"/>
          <p:nvPr/>
        </p:nvSpPr>
        <p:spPr>
          <a:xfrm rot="0">
            <a:off x="2622225" y="1141235"/>
            <a:ext cx="10267029" cy="603504"/>
          </a:xfrm>
          <a:prstGeom prst="rect">
            <a:avLst/>
          </a:prstGeom>
        </p:spPr>
        <p:txBody>
          <a:bodyPr anchor="t" rtlCol="false" tIns="0" lIns="0" bIns="0" rIns="0">
            <a:spAutoFit/>
          </a:bodyPr>
          <a:lstStyle/>
          <a:p>
            <a:pPr algn="l">
              <a:lnSpc>
                <a:spcPts val="4967"/>
              </a:lnSpc>
            </a:pPr>
            <a:r>
              <a:rPr lang="en-US" sz="3600">
                <a:solidFill>
                  <a:srgbClr val="000000"/>
                </a:solidFill>
                <a:latin typeface="Canva Sans Bold"/>
              </a:rPr>
              <a:t>Pourquoi utiliser CodeIgniter ?</a:t>
            </a:r>
          </a:p>
        </p:txBody>
      </p:sp>
      <p:sp>
        <p:nvSpPr>
          <p:cNvPr name="TextBox 8" id="8"/>
          <p:cNvSpPr txBox="true"/>
          <p:nvPr/>
        </p:nvSpPr>
        <p:spPr>
          <a:xfrm rot="0">
            <a:off x="2622225" y="5795918"/>
            <a:ext cx="13043550" cy="2898267"/>
          </a:xfrm>
          <a:prstGeom prst="rect">
            <a:avLst/>
          </a:prstGeom>
        </p:spPr>
        <p:txBody>
          <a:bodyPr anchor="t" rtlCol="false" tIns="0" lIns="0" bIns="0" rIns="0">
            <a:spAutoFit/>
          </a:bodyPr>
          <a:lstStyle/>
          <a:p>
            <a:pPr algn="l">
              <a:lnSpc>
                <a:spcPts val="3863"/>
              </a:lnSpc>
            </a:pPr>
            <a:r>
              <a:rPr lang="en-US" sz="2799">
                <a:solidFill>
                  <a:srgbClr val="333333"/>
                </a:solidFill>
                <a:latin typeface="Canva Sans"/>
              </a:rPr>
              <a:t>CodeIgniter favorise également la modularité, et les développeurs peuvent organiser leur code de manière modulaire, facilitant la maintenance et les mises à jour. Il est particulièrement utile pour les petites équipes de développement ou les projets avec des ressources limitées, car il ne nécessite pas une courbe d'apprentissage importante et offre une grande souplesse dans le choix des composants à utiliser.</a:t>
            </a:r>
          </a:p>
        </p:txBody>
      </p:sp>
    </p:spTree>
  </p:cSld>
  <p:clrMapOvr>
    <a:masterClrMapping/>
  </p:clrMapOvr>
  <p:transition spd="slow">
    <p:push dir="l"/>
  </p:transition>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6510498" y="-2288523"/>
            <a:ext cx="10740173" cy="10287000"/>
            <a:chOff x="0" y="0"/>
            <a:chExt cx="14320230" cy="13716000"/>
          </a:xfrm>
        </p:grpSpPr>
        <p:sp>
          <p:nvSpPr>
            <p:cNvPr name="Freeform 3" id="3"/>
            <p:cNvSpPr/>
            <p:nvPr/>
          </p:nvSpPr>
          <p:spPr>
            <a:xfrm flipH="false" flipV="false" rot="0">
              <a:off x="0" y="0"/>
              <a:ext cx="14320230" cy="13716000"/>
            </a:xfrm>
            <a:custGeom>
              <a:avLst/>
              <a:gdLst/>
              <a:ahLst/>
              <a:cxnLst/>
              <a:rect r="r" b="b" t="t" l="l"/>
              <a:pathLst>
                <a:path h="13716000" w="14320230">
                  <a:moveTo>
                    <a:pt x="0" y="6858000"/>
                  </a:moveTo>
                  <a:cubicBezTo>
                    <a:pt x="0" y="3070479"/>
                    <a:pt x="3205743" y="0"/>
                    <a:pt x="7160115" y="0"/>
                  </a:cubicBezTo>
                  <a:cubicBezTo>
                    <a:pt x="11114487" y="0"/>
                    <a:pt x="14320230" y="3070479"/>
                    <a:pt x="14320230" y="6858000"/>
                  </a:cubicBezTo>
                  <a:cubicBezTo>
                    <a:pt x="14320230" y="10645521"/>
                    <a:pt x="11114487" y="13716000"/>
                    <a:pt x="7160115" y="13716000"/>
                  </a:cubicBezTo>
                  <a:cubicBezTo>
                    <a:pt x="3205743" y="13716000"/>
                    <a:pt x="0" y="10645521"/>
                    <a:pt x="0" y="6858000"/>
                  </a:cubicBezTo>
                  <a:close/>
                </a:path>
              </a:pathLst>
            </a:custGeom>
            <a:solidFill>
              <a:srgbClr val="FF914D"/>
            </a:solidFill>
          </p:spPr>
        </p:sp>
      </p:grpSp>
      <p:sp>
        <p:nvSpPr>
          <p:cNvPr name="TextBox 4" id="4"/>
          <p:cNvSpPr txBox="true"/>
          <p:nvPr/>
        </p:nvSpPr>
        <p:spPr>
          <a:xfrm rot="0">
            <a:off x="5409274" y="3504069"/>
            <a:ext cx="6435809" cy="2189690"/>
          </a:xfrm>
          <a:prstGeom prst="rect">
            <a:avLst/>
          </a:prstGeom>
        </p:spPr>
        <p:txBody>
          <a:bodyPr anchor="t" rtlCol="false" tIns="0" lIns="0" bIns="0" rIns="0">
            <a:spAutoFit/>
          </a:bodyPr>
          <a:lstStyle/>
          <a:p>
            <a:pPr algn="ctr">
              <a:lnSpc>
                <a:spcPts val="17872"/>
              </a:lnSpc>
            </a:pPr>
            <a:r>
              <a:rPr lang="en-US" sz="12950">
                <a:solidFill>
                  <a:srgbClr val="ED751C"/>
                </a:solidFill>
                <a:latin typeface="Canva Sans Bold"/>
              </a:rPr>
              <a:t>Views</a:t>
            </a:r>
          </a:p>
        </p:txBody>
      </p:sp>
      <p:sp>
        <p:nvSpPr>
          <p:cNvPr name="Freeform 5" id="5"/>
          <p:cNvSpPr/>
          <p:nvPr/>
        </p:nvSpPr>
        <p:spPr>
          <a:xfrm flipH="false" flipV="false" rot="0">
            <a:off x="8627179" y="5693759"/>
            <a:ext cx="8551717" cy="3999185"/>
          </a:xfrm>
          <a:custGeom>
            <a:avLst/>
            <a:gdLst/>
            <a:ahLst/>
            <a:cxnLst/>
            <a:rect r="r" b="b" t="t" l="l"/>
            <a:pathLst>
              <a:path h="3999185" w="8551717">
                <a:moveTo>
                  <a:pt x="0" y="0"/>
                </a:moveTo>
                <a:lnTo>
                  <a:pt x="8551716" y="0"/>
                </a:lnTo>
                <a:lnTo>
                  <a:pt x="8551716" y="3999185"/>
                </a:lnTo>
                <a:lnTo>
                  <a:pt x="0" y="3999185"/>
                </a:lnTo>
                <a:lnTo>
                  <a:pt x="0" y="0"/>
                </a:lnTo>
                <a:close/>
              </a:path>
            </a:pathLst>
          </a:custGeom>
          <a:blipFill>
            <a:blip r:embed="rId2"/>
            <a:stretch>
              <a:fillRect l="0" t="0" r="0" b="0"/>
            </a:stretch>
          </a:blipFill>
        </p:spPr>
      </p:sp>
    </p:spTree>
  </p:cSld>
  <p:clrMapOvr>
    <a:masterClrMapping/>
  </p:clrMapOvr>
  <p:transition spd="slow">
    <p:push dir="l"/>
  </p:transition>
</p:sld>
</file>

<file path=ppt/slides/slide41.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3270218" y="5690125"/>
            <a:ext cx="11747565" cy="3927904"/>
          </a:xfrm>
          <a:custGeom>
            <a:avLst/>
            <a:gdLst/>
            <a:ahLst/>
            <a:cxnLst/>
            <a:rect r="r" b="b" t="t" l="l"/>
            <a:pathLst>
              <a:path h="3927904" w="11747565">
                <a:moveTo>
                  <a:pt x="0" y="0"/>
                </a:moveTo>
                <a:lnTo>
                  <a:pt x="11747564" y="0"/>
                </a:lnTo>
                <a:lnTo>
                  <a:pt x="11747564" y="3927904"/>
                </a:lnTo>
                <a:lnTo>
                  <a:pt x="0" y="3927904"/>
                </a:lnTo>
                <a:lnTo>
                  <a:pt x="0" y="0"/>
                </a:lnTo>
                <a:close/>
              </a:path>
            </a:pathLst>
          </a:custGeom>
          <a:blipFill>
            <a:blip r:embed="rId2"/>
            <a:stretch>
              <a:fillRect l="0" t="0" r="0" b="0"/>
            </a:stretch>
          </a:blipFill>
        </p:spPr>
      </p:sp>
      <p:sp>
        <p:nvSpPr>
          <p:cNvPr name="TextBox 5" id="5"/>
          <p:cNvSpPr txBox="true"/>
          <p:nvPr/>
        </p:nvSpPr>
        <p:spPr>
          <a:xfrm rot="0">
            <a:off x="4774099" y="359691"/>
            <a:ext cx="7099744" cy="1193800"/>
          </a:xfrm>
          <a:prstGeom prst="rect">
            <a:avLst/>
          </a:prstGeom>
        </p:spPr>
        <p:txBody>
          <a:bodyPr anchor="t" rtlCol="false" tIns="0" lIns="0" bIns="0" rIns="0">
            <a:spAutoFit/>
          </a:bodyPr>
          <a:lstStyle/>
          <a:p>
            <a:pPr algn="ctr">
              <a:lnSpc>
                <a:spcPts val="9799"/>
              </a:lnSpc>
            </a:pPr>
            <a:r>
              <a:rPr lang="en-US" sz="6999">
                <a:solidFill>
                  <a:srgbClr val="F86A13"/>
                </a:solidFill>
                <a:latin typeface="Canva Sans Bold"/>
              </a:rPr>
              <a:t>VIEWS</a:t>
            </a:r>
          </a:p>
        </p:txBody>
      </p:sp>
      <p:sp>
        <p:nvSpPr>
          <p:cNvPr name="TextBox 6" id="6"/>
          <p:cNvSpPr txBox="true"/>
          <p:nvPr/>
        </p:nvSpPr>
        <p:spPr>
          <a:xfrm rot="0">
            <a:off x="737625" y="1648293"/>
            <a:ext cx="16521675" cy="1026795"/>
          </a:xfrm>
          <a:prstGeom prst="rect">
            <a:avLst/>
          </a:prstGeom>
        </p:spPr>
        <p:txBody>
          <a:bodyPr anchor="t" rtlCol="false" tIns="0" lIns="0" bIns="0" rIns="0">
            <a:spAutoFit/>
          </a:bodyPr>
          <a:lstStyle/>
          <a:p>
            <a:pPr marL="647700" indent="-323850" lvl="1">
              <a:lnSpc>
                <a:spcPts val="4140"/>
              </a:lnSpc>
              <a:buFont typeface="Arial"/>
              <a:buChar char="•"/>
            </a:pPr>
            <a:r>
              <a:rPr lang="en-US" sz="3000">
                <a:solidFill>
                  <a:srgbClr val="000000"/>
                </a:solidFill>
                <a:latin typeface="Canva Sans"/>
              </a:rPr>
              <a:t>Une vue est simplement une page Web ou un fragment de page, comme un en-tête, un pied de page, une barre latérale</a:t>
            </a:r>
          </a:p>
        </p:txBody>
      </p:sp>
      <p:sp>
        <p:nvSpPr>
          <p:cNvPr name="TextBox 7" id="7"/>
          <p:cNvSpPr txBox="true"/>
          <p:nvPr/>
        </p:nvSpPr>
        <p:spPr>
          <a:xfrm rot="0">
            <a:off x="746550" y="2770610"/>
            <a:ext cx="16521675" cy="955167"/>
          </a:xfrm>
          <a:prstGeom prst="rect">
            <a:avLst/>
          </a:prstGeom>
        </p:spPr>
        <p:txBody>
          <a:bodyPr anchor="t" rtlCol="false" tIns="0" lIns="0" bIns="0" rIns="0">
            <a:spAutoFit/>
          </a:bodyPr>
          <a:lstStyle/>
          <a:p>
            <a:pPr marL="604519" indent="-302260" lvl="1">
              <a:lnSpc>
                <a:spcPts val="3863"/>
              </a:lnSpc>
              <a:buFont typeface="Arial"/>
              <a:buChar char="•"/>
            </a:pPr>
            <a:r>
              <a:rPr lang="en-US" sz="2799">
                <a:solidFill>
                  <a:srgbClr val="000000"/>
                </a:solidFill>
                <a:latin typeface="Canva Sans"/>
              </a:rPr>
              <a:t>Les vues ne sont jamais appelées directement, elles doivent être chargées par un contrôleur ou une route de vue.</a:t>
            </a:r>
          </a:p>
        </p:txBody>
      </p:sp>
      <p:sp>
        <p:nvSpPr>
          <p:cNvPr name="TextBox 8" id="8"/>
          <p:cNvSpPr txBox="true"/>
          <p:nvPr/>
        </p:nvSpPr>
        <p:spPr>
          <a:xfrm rot="0">
            <a:off x="746550" y="3821298"/>
            <a:ext cx="16812750" cy="955167"/>
          </a:xfrm>
          <a:prstGeom prst="rect">
            <a:avLst/>
          </a:prstGeom>
        </p:spPr>
        <p:txBody>
          <a:bodyPr anchor="t" rtlCol="false" tIns="0" lIns="0" bIns="0" rIns="0">
            <a:spAutoFit/>
          </a:bodyPr>
          <a:lstStyle/>
          <a:p>
            <a:pPr marL="604519" indent="-302260" lvl="1">
              <a:lnSpc>
                <a:spcPts val="3863"/>
              </a:lnSpc>
              <a:buFont typeface="Arial"/>
              <a:buChar char="•"/>
            </a:pPr>
            <a:r>
              <a:rPr lang="en-US" sz="2799">
                <a:solidFill>
                  <a:srgbClr val="000000"/>
                </a:solidFill>
                <a:latin typeface="Canva Sans"/>
              </a:rPr>
              <a:t>le contrôleur agit comme un agent de la circulation, il est donc responsable de la récupération d'une vue particulière .</a:t>
            </a:r>
          </a:p>
        </p:txBody>
      </p:sp>
      <p:sp>
        <p:nvSpPr>
          <p:cNvPr name="TextBox 9" id="9"/>
          <p:cNvSpPr txBox="true"/>
          <p:nvPr/>
        </p:nvSpPr>
        <p:spPr>
          <a:xfrm rot="0">
            <a:off x="1038477" y="4973083"/>
            <a:ext cx="4006900" cy="469392"/>
          </a:xfrm>
          <a:prstGeom prst="rect">
            <a:avLst/>
          </a:prstGeom>
        </p:spPr>
        <p:txBody>
          <a:bodyPr anchor="t" rtlCol="false" tIns="0" lIns="0" bIns="0" rIns="0">
            <a:spAutoFit/>
          </a:bodyPr>
          <a:lstStyle/>
          <a:p>
            <a:pPr algn="ctr">
              <a:lnSpc>
                <a:spcPts val="3863"/>
              </a:lnSpc>
              <a:spcBef>
                <a:spcPct val="0"/>
              </a:spcBef>
            </a:pPr>
            <a:r>
              <a:rPr lang="en-US" sz="2799">
                <a:solidFill>
                  <a:srgbClr val="ED751C"/>
                </a:solidFill>
                <a:latin typeface="Canva Sans Bold"/>
              </a:rPr>
              <a:t>app/Views/default.php</a:t>
            </a:r>
          </a:p>
        </p:txBody>
      </p:sp>
    </p:spTree>
  </p:cSld>
  <p:clrMapOvr>
    <a:masterClrMapping/>
  </p:clrMapOvr>
  <p:transition spd="slow">
    <p:push dir="l"/>
  </p:transition>
</p:sld>
</file>

<file path=ppt/slides/slide42.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2568594" y="2633598"/>
            <a:ext cx="11811676" cy="751101"/>
          </a:xfrm>
          <a:custGeom>
            <a:avLst/>
            <a:gdLst/>
            <a:ahLst/>
            <a:cxnLst/>
            <a:rect r="r" b="b" t="t" l="l"/>
            <a:pathLst>
              <a:path h="751101" w="11811676">
                <a:moveTo>
                  <a:pt x="0" y="0"/>
                </a:moveTo>
                <a:lnTo>
                  <a:pt x="11811676" y="0"/>
                </a:lnTo>
                <a:lnTo>
                  <a:pt x="11811676" y="751101"/>
                </a:lnTo>
                <a:lnTo>
                  <a:pt x="0" y="751101"/>
                </a:lnTo>
                <a:lnTo>
                  <a:pt x="0" y="0"/>
                </a:lnTo>
                <a:close/>
              </a:path>
            </a:pathLst>
          </a:custGeom>
          <a:blipFill>
            <a:blip r:embed="rId2"/>
            <a:stretch>
              <a:fillRect l="0" t="0" r="0" b="0"/>
            </a:stretch>
          </a:blipFill>
        </p:spPr>
      </p:sp>
      <p:sp>
        <p:nvSpPr>
          <p:cNvPr name="Freeform 5" id="5"/>
          <p:cNvSpPr/>
          <p:nvPr/>
        </p:nvSpPr>
        <p:spPr>
          <a:xfrm flipH="false" flipV="false" rot="0">
            <a:off x="2568594" y="4513795"/>
            <a:ext cx="11754472" cy="2649069"/>
          </a:xfrm>
          <a:custGeom>
            <a:avLst/>
            <a:gdLst/>
            <a:ahLst/>
            <a:cxnLst/>
            <a:rect r="r" b="b" t="t" l="l"/>
            <a:pathLst>
              <a:path h="2649069" w="11754472">
                <a:moveTo>
                  <a:pt x="0" y="0"/>
                </a:moveTo>
                <a:lnTo>
                  <a:pt x="11754473" y="0"/>
                </a:lnTo>
                <a:lnTo>
                  <a:pt x="11754473" y="2649068"/>
                </a:lnTo>
                <a:lnTo>
                  <a:pt x="0" y="2649068"/>
                </a:lnTo>
                <a:lnTo>
                  <a:pt x="0" y="0"/>
                </a:lnTo>
                <a:close/>
              </a:path>
            </a:pathLst>
          </a:custGeom>
          <a:blipFill>
            <a:blip r:embed="rId3"/>
            <a:stretch>
              <a:fillRect l="0" t="0" r="0" b="0"/>
            </a:stretch>
          </a:blipFill>
        </p:spPr>
      </p:sp>
      <p:sp>
        <p:nvSpPr>
          <p:cNvPr name="Freeform 6" id="6"/>
          <p:cNvSpPr/>
          <p:nvPr/>
        </p:nvSpPr>
        <p:spPr>
          <a:xfrm flipH="false" flipV="false" rot="0">
            <a:off x="2625798" y="8213280"/>
            <a:ext cx="11811676" cy="1005507"/>
          </a:xfrm>
          <a:custGeom>
            <a:avLst/>
            <a:gdLst/>
            <a:ahLst/>
            <a:cxnLst/>
            <a:rect r="r" b="b" t="t" l="l"/>
            <a:pathLst>
              <a:path h="1005507" w="11811676">
                <a:moveTo>
                  <a:pt x="0" y="0"/>
                </a:moveTo>
                <a:lnTo>
                  <a:pt x="11811676" y="0"/>
                </a:lnTo>
                <a:lnTo>
                  <a:pt x="11811676" y="1005507"/>
                </a:lnTo>
                <a:lnTo>
                  <a:pt x="0" y="1005507"/>
                </a:lnTo>
                <a:lnTo>
                  <a:pt x="0" y="0"/>
                </a:lnTo>
                <a:close/>
              </a:path>
            </a:pathLst>
          </a:custGeom>
          <a:blipFill>
            <a:blip r:embed="rId4"/>
            <a:stretch>
              <a:fillRect l="0" t="0" r="0" b="0"/>
            </a:stretch>
          </a:blipFill>
        </p:spPr>
      </p:sp>
      <p:sp>
        <p:nvSpPr>
          <p:cNvPr name="TextBox 7" id="7"/>
          <p:cNvSpPr txBox="true"/>
          <p:nvPr/>
        </p:nvSpPr>
        <p:spPr>
          <a:xfrm rot="0">
            <a:off x="3860353" y="277175"/>
            <a:ext cx="10276219" cy="1193800"/>
          </a:xfrm>
          <a:prstGeom prst="rect">
            <a:avLst/>
          </a:prstGeom>
        </p:spPr>
        <p:txBody>
          <a:bodyPr anchor="t" rtlCol="false" tIns="0" lIns="0" bIns="0" rIns="0">
            <a:spAutoFit/>
          </a:bodyPr>
          <a:lstStyle/>
          <a:p>
            <a:pPr algn="ctr">
              <a:lnSpc>
                <a:spcPts val="9799"/>
              </a:lnSpc>
            </a:pPr>
            <a:r>
              <a:rPr lang="en-US" sz="6999">
                <a:solidFill>
                  <a:srgbClr val="F86A13"/>
                </a:solidFill>
                <a:latin typeface="Canva Sans Bold"/>
              </a:rPr>
              <a:t>Chargement d'une vue</a:t>
            </a:r>
          </a:p>
        </p:txBody>
      </p:sp>
      <p:sp>
        <p:nvSpPr>
          <p:cNvPr name="TextBox 8" id="8"/>
          <p:cNvSpPr txBox="true"/>
          <p:nvPr/>
        </p:nvSpPr>
        <p:spPr>
          <a:xfrm rot="0">
            <a:off x="737625" y="1813875"/>
            <a:ext cx="16521675" cy="502920"/>
          </a:xfrm>
          <a:prstGeom prst="rect">
            <a:avLst/>
          </a:prstGeom>
        </p:spPr>
        <p:txBody>
          <a:bodyPr anchor="t" rtlCol="false" tIns="0" lIns="0" bIns="0" rIns="0">
            <a:spAutoFit/>
          </a:bodyPr>
          <a:lstStyle/>
          <a:p>
            <a:pPr algn="ctr">
              <a:lnSpc>
                <a:spcPts val="4140"/>
              </a:lnSpc>
            </a:pPr>
            <a:r>
              <a:rPr lang="en-US" sz="3000">
                <a:solidFill>
                  <a:srgbClr val="000000"/>
                </a:solidFill>
                <a:latin typeface="Canva Sans"/>
              </a:rPr>
              <a:t>Pour charger un fichier de vue particulier, vous utiliserez la fonction suivante :</a:t>
            </a:r>
          </a:p>
        </p:txBody>
      </p:sp>
      <p:sp>
        <p:nvSpPr>
          <p:cNvPr name="TextBox 9" id="9"/>
          <p:cNvSpPr txBox="true"/>
          <p:nvPr/>
        </p:nvSpPr>
        <p:spPr>
          <a:xfrm rot="0">
            <a:off x="1268775" y="7353363"/>
            <a:ext cx="4091136" cy="469392"/>
          </a:xfrm>
          <a:prstGeom prst="rect">
            <a:avLst/>
          </a:prstGeom>
        </p:spPr>
        <p:txBody>
          <a:bodyPr anchor="t" rtlCol="false" tIns="0" lIns="0" bIns="0" rIns="0">
            <a:spAutoFit/>
          </a:bodyPr>
          <a:lstStyle/>
          <a:p>
            <a:pPr algn="ctr">
              <a:lnSpc>
                <a:spcPts val="3863"/>
              </a:lnSpc>
              <a:spcBef>
                <a:spcPct val="0"/>
              </a:spcBef>
            </a:pPr>
            <a:r>
              <a:rPr lang="en-US" sz="2799">
                <a:solidFill>
                  <a:srgbClr val="ED751C"/>
                </a:solidFill>
                <a:latin typeface="Canva Sans Bold"/>
              </a:rPr>
              <a:t>app/Config/Routes.php</a:t>
            </a:r>
          </a:p>
        </p:txBody>
      </p:sp>
      <p:sp>
        <p:nvSpPr>
          <p:cNvPr name="TextBox 10" id="10"/>
          <p:cNvSpPr txBox="true"/>
          <p:nvPr/>
        </p:nvSpPr>
        <p:spPr>
          <a:xfrm rot="0">
            <a:off x="1068154" y="3653877"/>
            <a:ext cx="4492377" cy="469392"/>
          </a:xfrm>
          <a:prstGeom prst="rect">
            <a:avLst/>
          </a:prstGeom>
        </p:spPr>
        <p:txBody>
          <a:bodyPr anchor="t" rtlCol="false" tIns="0" lIns="0" bIns="0" rIns="0">
            <a:spAutoFit/>
          </a:bodyPr>
          <a:lstStyle/>
          <a:p>
            <a:pPr algn="ctr">
              <a:lnSpc>
                <a:spcPts val="3863"/>
              </a:lnSpc>
              <a:spcBef>
                <a:spcPct val="0"/>
              </a:spcBef>
            </a:pPr>
            <a:r>
              <a:rPr lang="en-US" sz="2799">
                <a:solidFill>
                  <a:srgbClr val="ED751C"/>
                </a:solidFill>
                <a:latin typeface="Canva Sans Bold"/>
              </a:rPr>
              <a:t>app/Controllers/Blog.php</a:t>
            </a:r>
          </a:p>
        </p:txBody>
      </p:sp>
    </p:spTree>
  </p:cSld>
  <p:clrMapOvr>
    <a:masterClrMapping/>
  </p:clrMapOvr>
  <p:transition spd="slow">
    <p:push dir="l"/>
  </p:transition>
</p:sld>
</file>

<file path=ppt/slides/slide43.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2788671" y="2573970"/>
            <a:ext cx="12710657" cy="6135287"/>
          </a:xfrm>
          <a:custGeom>
            <a:avLst/>
            <a:gdLst/>
            <a:ahLst/>
            <a:cxnLst/>
            <a:rect r="r" b="b" t="t" l="l"/>
            <a:pathLst>
              <a:path h="6135287" w="12710657">
                <a:moveTo>
                  <a:pt x="0" y="0"/>
                </a:moveTo>
                <a:lnTo>
                  <a:pt x="12710658" y="0"/>
                </a:lnTo>
                <a:lnTo>
                  <a:pt x="12710658" y="6135287"/>
                </a:lnTo>
                <a:lnTo>
                  <a:pt x="0" y="6135287"/>
                </a:lnTo>
                <a:lnTo>
                  <a:pt x="0" y="0"/>
                </a:lnTo>
                <a:close/>
              </a:path>
            </a:pathLst>
          </a:custGeom>
          <a:blipFill>
            <a:blip r:embed="rId2"/>
            <a:stretch>
              <a:fillRect l="0" t="0" r="0" b="0"/>
            </a:stretch>
          </a:blipFill>
        </p:spPr>
      </p:sp>
      <p:sp>
        <p:nvSpPr>
          <p:cNvPr name="TextBox 5" id="5"/>
          <p:cNvSpPr txBox="true"/>
          <p:nvPr/>
        </p:nvSpPr>
        <p:spPr>
          <a:xfrm rot="0">
            <a:off x="2066966" y="365125"/>
            <a:ext cx="13330834" cy="1193800"/>
          </a:xfrm>
          <a:prstGeom prst="rect">
            <a:avLst/>
          </a:prstGeom>
        </p:spPr>
        <p:txBody>
          <a:bodyPr anchor="t" rtlCol="false" tIns="0" lIns="0" bIns="0" rIns="0">
            <a:spAutoFit/>
          </a:bodyPr>
          <a:lstStyle/>
          <a:p>
            <a:pPr algn="ctr">
              <a:lnSpc>
                <a:spcPts val="9799"/>
              </a:lnSpc>
            </a:pPr>
            <a:r>
              <a:rPr lang="en-US" sz="6999">
                <a:solidFill>
                  <a:srgbClr val="F86A13"/>
                </a:solidFill>
                <a:latin typeface="Canva Sans Bold"/>
              </a:rPr>
              <a:t> Chargement de plusieurs vues</a:t>
            </a:r>
          </a:p>
        </p:txBody>
      </p:sp>
      <p:sp>
        <p:nvSpPr>
          <p:cNvPr name="TextBox 6" id="6"/>
          <p:cNvSpPr txBox="true"/>
          <p:nvPr/>
        </p:nvSpPr>
        <p:spPr>
          <a:xfrm rot="0">
            <a:off x="1685102" y="1791175"/>
            <a:ext cx="14916596" cy="502920"/>
          </a:xfrm>
          <a:prstGeom prst="rect">
            <a:avLst/>
          </a:prstGeom>
        </p:spPr>
        <p:txBody>
          <a:bodyPr anchor="t" rtlCol="false" tIns="0" lIns="0" bIns="0" rIns="0">
            <a:spAutoFit/>
          </a:bodyPr>
          <a:lstStyle/>
          <a:p>
            <a:pPr algn="ctr">
              <a:lnSpc>
                <a:spcPts val="4140"/>
              </a:lnSpc>
              <a:spcBef>
                <a:spcPct val="0"/>
              </a:spcBef>
            </a:pPr>
            <a:r>
              <a:rPr lang="en-US" sz="3000">
                <a:solidFill>
                  <a:srgbClr val="000000"/>
                </a:solidFill>
                <a:latin typeface="Canva Sans"/>
              </a:rPr>
              <a:t>CodeIgniter gérera intelligemment plusieurs appels à view() depuis un contrôleur.</a:t>
            </a:r>
          </a:p>
        </p:txBody>
      </p:sp>
      <p:sp>
        <p:nvSpPr>
          <p:cNvPr name="TextBox 7" id="7"/>
          <p:cNvSpPr txBox="true"/>
          <p:nvPr/>
        </p:nvSpPr>
        <p:spPr>
          <a:xfrm rot="0">
            <a:off x="623113" y="8756904"/>
            <a:ext cx="17040575" cy="955167"/>
          </a:xfrm>
          <a:prstGeom prst="rect">
            <a:avLst/>
          </a:prstGeom>
        </p:spPr>
        <p:txBody>
          <a:bodyPr anchor="t" rtlCol="false" tIns="0" lIns="0" bIns="0" rIns="0">
            <a:spAutoFit/>
          </a:bodyPr>
          <a:lstStyle/>
          <a:p>
            <a:pPr algn="ctr">
              <a:lnSpc>
                <a:spcPts val="3863"/>
              </a:lnSpc>
              <a:spcBef>
                <a:spcPct val="0"/>
              </a:spcBef>
            </a:pPr>
            <a:r>
              <a:rPr lang="en-US" sz="2799">
                <a:solidFill>
                  <a:srgbClr val="000000"/>
                </a:solidFill>
                <a:latin typeface="Canva Sans"/>
              </a:rPr>
              <a:t>Dans l'exemple ci-dessus, nous utilisons des "données ajoutées dynamiquement", que vous verrez ci-dessous.</a:t>
            </a:r>
          </a:p>
        </p:txBody>
      </p:sp>
    </p:spTree>
  </p:cSld>
  <p:clrMapOvr>
    <a:masterClrMapping/>
  </p:clrMapOvr>
  <p:transition spd="slow">
    <p:push dir="l"/>
  </p:transition>
</p:sld>
</file>

<file path=ppt/slides/slide44.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2435364" y="2599480"/>
            <a:ext cx="12508906" cy="776052"/>
          </a:xfrm>
          <a:custGeom>
            <a:avLst/>
            <a:gdLst/>
            <a:ahLst/>
            <a:cxnLst/>
            <a:rect r="r" b="b" t="t" l="l"/>
            <a:pathLst>
              <a:path h="776052" w="12508906">
                <a:moveTo>
                  <a:pt x="0" y="0"/>
                </a:moveTo>
                <a:lnTo>
                  <a:pt x="12508906" y="0"/>
                </a:lnTo>
                <a:lnTo>
                  <a:pt x="12508906" y="776052"/>
                </a:lnTo>
                <a:lnTo>
                  <a:pt x="0" y="776052"/>
                </a:lnTo>
                <a:lnTo>
                  <a:pt x="0" y="0"/>
                </a:lnTo>
                <a:close/>
              </a:path>
            </a:pathLst>
          </a:custGeom>
          <a:blipFill>
            <a:blip r:embed="rId2"/>
            <a:stretch>
              <a:fillRect l="0" t="0" r="0" b="0"/>
            </a:stretch>
          </a:blipFill>
        </p:spPr>
      </p:sp>
      <p:sp>
        <p:nvSpPr>
          <p:cNvPr name="Freeform 5" id="5"/>
          <p:cNvSpPr/>
          <p:nvPr/>
        </p:nvSpPr>
        <p:spPr>
          <a:xfrm flipH="false" flipV="false" rot="0">
            <a:off x="2083040" y="5360946"/>
            <a:ext cx="13783746" cy="1217492"/>
          </a:xfrm>
          <a:custGeom>
            <a:avLst/>
            <a:gdLst/>
            <a:ahLst/>
            <a:cxnLst/>
            <a:rect r="r" b="b" t="t" l="l"/>
            <a:pathLst>
              <a:path h="1217492" w="13783746">
                <a:moveTo>
                  <a:pt x="0" y="0"/>
                </a:moveTo>
                <a:lnTo>
                  <a:pt x="13783746" y="0"/>
                </a:lnTo>
                <a:lnTo>
                  <a:pt x="13783746" y="1217492"/>
                </a:lnTo>
                <a:lnTo>
                  <a:pt x="0" y="1217492"/>
                </a:lnTo>
                <a:lnTo>
                  <a:pt x="0" y="0"/>
                </a:lnTo>
                <a:close/>
              </a:path>
            </a:pathLst>
          </a:custGeom>
          <a:blipFill>
            <a:blip r:embed="rId3"/>
            <a:stretch>
              <a:fillRect l="0" t="0" r="0" b="0"/>
            </a:stretch>
          </a:blipFill>
        </p:spPr>
      </p:sp>
      <p:sp>
        <p:nvSpPr>
          <p:cNvPr name="Freeform 6" id="6"/>
          <p:cNvSpPr/>
          <p:nvPr/>
        </p:nvSpPr>
        <p:spPr>
          <a:xfrm flipH="false" flipV="false" rot="0">
            <a:off x="2083040" y="8134189"/>
            <a:ext cx="13783746" cy="1124111"/>
          </a:xfrm>
          <a:custGeom>
            <a:avLst/>
            <a:gdLst/>
            <a:ahLst/>
            <a:cxnLst/>
            <a:rect r="r" b="b" t="t" l="l"/>
            <a:pathLst>
              <a:path h="1124111" w="13783746">
                <a:moveTo>
                  <a:pt x="0" y="0"/>
                </a:moveTo>
                <a:lnTo>
                  <a:pt x="13783746" y="0"/>
                </a:lnTo>
                <a:lnTo>
                  <a:pt x="13783746" y="1124111"/>
                </a:lnTo>
                <a:lnTo>
                  <a:pt x="0" y="1124111"/>
                </a:lnTo>
                <a:lnTo>
                  <a:pt x="0" y="0"/>
                </a:lnTo>
                <a:close/>
              </a:path>
            </a:pathLst>
          </a:custGeom>
          <a:blipFill>
            <a:blip r:embed="rId4"/>
            <a:stretch>
              <a:fillRect l="0" t="0" r="0" b="0"/>
            </a:stretch>
          </a:blipFill>
        </p:spPr>
      </p:sp>
      <p:sp>
        <p:nvSpPr>
          <p:cNvPr name="TextBox 7" id="7"/>
          <p:cNvSpPr txBox="true"/>
          <p:nvPr/>
        </p:nvSpPr>
        <p:spPr>
          <a:xfrm rot="0">
            <a:off x="787783" y="641495"/>
            <a:ext cx="11229039" cy="688686"/>
          </a:xfrm>
          <a:prstGeom prst="rect">
            <a:avLst/>
          </a:prstGeom>
        </p:spPr>
        <p:txBody>
          <a:bodyPr anchor="t" rtlCol="false" tIns="0" lIns="0" bIns="0" rIns="0">
            <a:spAutoFit/>
          </a:bodyPr>
          <a:lstStyle/>
          <a:p>
            <a:pPr algn="ctr">
              <a:lnSpc>
                <a:spcPts val="5615"/>
              </a:lnSpc>
            </a:pPr>
            <a:r>
              <a:rPr lang="en-US" sz="4011">
                <a:solidFill>
                  <a:srgbClr val="F86A13"/>
                </a:solidFill>
                <a:latin typeface="Canva Sans Bold"/>
              </a:rPr>
              <a:t>Stockage des vues dans des sous-répertoires</a:t>
            </a:r>
          </a:p>
        </p:txBody>
      </p:sp>
      <p:sp>
        <p:nvSpPr>
          <p:cNvPr name="TextBox 8" id="8"/>
          <p:cNvSpPr txBox="true"/>
          <p:nvPr/>
        </p:nvSpPr>
        <p:spPr>
          <a:xfrm rot="0">
            <a:off x="1345878" y="1813875"/>
            <a:ext cx="14767917" cy="510649"/>
          </a:xfrm>
          <a:prstGeom prst="rect">
            <a:avLst/>
          </a:prstGeom>
        </p:spPr>
        <p:txBody>
          <a:bodyPr anchor="t" rtlCol="false" tIns="0" lIns="0" bIns="0" rIns="0">
            <a:spAutoFit/>
          </a:bodyPr>
          <a:lstStyle/>
          <a:p>
            <a:pPr algn="ctr">
              <a:lnSpc>
                <a:spcPts val="4248"/>
              </a:lnSpc>
            </a:pPr>
            <a:r>
              <a:rPr lang="en-US" sz="3078">
                <a:solidFill>
                  <a:srgbClr val="000000"/>
                </a:solidFill>
                <a:latin typeface="Canva Sans"/>
              </a:rPr>
              <a:t>Vos fichiers de vue peuvent également être stockés dans des sous-répertoires </a:t>
            </a:r>
          </a:p>
        </p:txBody>
      </p:sp>
      <p:sp>
        <p:nvSpPr>
          <p:cNvPr name="TextBox 9" id="9"/>
          <p:cNvSpPr txBox="true"/>
          <p:nvPr/>
        </p:nvSpPr>
        <p:spPr>
          <a:xfrm rot="0">
            <a:off x="782693" y="3651757"/>
            <a:ext cx="5770066" cy="680085"/>
          </a:xfrm>
          <a:prstGeom prst="rect">
            <a:avLst/>
          </a:prstGeom>
        </p:spPr>
        <p:txBody>
          <a:bodyPr anchor="t" rtlCol="false" tIns="0" lIns="0" bIns="0" rIns="0">
            <a:spAutoFit/>
          </a:bodyPr>
          <a:lstStyle/>
          <a:p>
            <a:pPr algn="ctr">
              <a:lnSpc>
                <a:spcPts val="5519"/>
              </a:lnSpc>
              <a:spcBef>
                <a:spcPct val="0"/>
              </a:spcBef>
            </a:pPr>
            <a:r>
              <a:rPr lang="en-US" sz="3999">
                <a:solidFill>
                  <a:srgbClr val="ED751C"/>
                </a:solidFill>
                <a:latin typeface="Canva Sans Bold"/>
              </a:rPr>
              <a:t>Mise en cache des vues</a:t>
            </a:r>
          </a:p>
        </p:txBody>
      </p:sp>
      <p:sp>
        <p:nvSpPr>
          <p:cNvPr name="TextBox 10" id="10"/>
          <p:cNvSpPr txBox="true"/>
          <p:nvPr/>
        </p:nvSpPr>
        <p:spPr>
          <a:xfrm rot="0">
            <a:off x="1028700" y="4636642"/>
            <a:ext cx="15085095" cy="510616"/>
          </a:xfrm>
          <a:prstGeom prst="rect">
            <a:avLst/>
          </a:prstGeom>
        </p:spPr>
        <p:txBody>
          <a:bodyPr anchor="t" rtlCol="false" tIns="0" lIns="0" bIns="0" rIns="0">
            <a:spAutoFit/>
          </a:bodyPr>
          <a:lstStyle/>
          <a:p>
            <a:pPr algn="ctr">
              <a:lnSpc>
                <a:spcPts val="4250"/>
              </a:lnSpc>
            </a:pPr>
            <a:r>
              <a:rPr lang="en-US" sz="3080">
                <a:solidFill>
                  <a:srgbClr val="000000"/>
                </a:solidFill>
                <a:latin typeface="Canva Sans"/>
              </a:rPr>
              <a:t>consiste à stocker temporairement les résultats d'une opération</a:t>
            </a:r>
          </a:p>
        </p:txBody>
      </p:sp>
      <p:sp>
        <p:nvSpPr>
          <p:cNvPr name="TextBox 11" id="11"/>
          <p:cNvSpPr txBox="true"/>
          <p:nvPr/>
        </p:nvSpPr>
        <p:spPr>
          <a:xfrm rot="0">
            <a:off x="1222593" y="6892763"/>
            <a:ext cx="15842814" cy="1026795"/>
          </a:xfrm>
          <a:prstGeom prst="rect">
            <a:avLst/>
          </a:prstGeom>
        </p:spPr>
        <p:txBody>
          <a:bodyPr anchor="t" rtlCol="false" tIns="0" lIns="0" bIns="0" rIns="0">
            <a:spAutoFit/>
          </a:bodyPr>
          <a:lstStyle/>
          <a:p>
            <a:pPr algn="ctr">
              <a:lnSpc>
                <a:spcPts val="4140"/>
              </a:lnSpc>
            </a:pPr>
            <a:r>
              <a:rPr lang="en-US" sz="3000">
                <a:solidFill>
                  <a:srgbClr val="000000"/>
                </a:solidFill>
                <a:latin typeface="Canva Sans"/>
              </a:rPr>
              <a:t>Par défaut, la vue sera mise en cache en utilisant le même nom que le fichier de vue lui-même. </a:t>
            </a:r>
          </a:p>
        </p:txBody>
      </p:sp>
    </p:spTree>
  </p:cSld>
  <p:clrMapOvr>
    <a:masterClrMapping/>
  </p:clrMapOvr>
  <p:transition spd="slow">
    <p:push dir="l"/>
  </p:transition>
</p:sld>
</file>

<file path=ppt/slides/slide45.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TextBox 4" id="4"/>
          <p:cNvSpPr txBox="true"/>
          <p:nvPr/>
        </p:nvSpPr>
        <p:spPr>
          <a:xfrm rot="0">
            <a:off x="710137" y="2117148"/>
            <a:ext cx="16241003" cy="1413336"/>
          </a:xfrm>
          <a:prstGeom prst="rect">
            <a:avLst/>
          </a:prstGeom>
        </p:spPr>
        <p:txBody>
          <a:bodyPr anchor="t" rtlCol="false" tIns="0" lIns="0" bIns="0" rIns="0">
            <a:spAutoFit/>
          </a:bodyPr>
          <a:lstStyle/>
          <a:p>
            <a:pPr algn="ctr">
              <a:lnSpc>
                <a:spcPts val="3805"/>
              </a:lnSpc>
            </a:pPr>
            <a:r>
              <a:rPr lang="en-US" sz="2757">
                <a:solidFill>
                  <a:srgbClr val="000000"/>
                </a:solidFill>
                <a:latin typeface="Canva Sans"/>
              </a:rPr>
              <a:t>Le concept de "Namespaced Views" dans CodeIgniter permet d'organiser les vues dans des répertoires sous un espace de noms, facilitant la réutilisation et la distribution. </a:t>
            </a:r>
          </a:p>
          <a:p>
            <a:pPr algn="ctr">
              <a:lnSpc>
                <a:spcPts val="3805"/>
              </a:lnSpc>
            </a:pPr>
          </a:p>
        </p:txBody>
      </p:sp>
      <p:sp>
        <p:nvSpPr>
          <p:cNvPr name="Freeform 5" id="5"/>
          <p:cNvSpPr/>
          <p:nvPr/>
        </p:nvSpPr>
        <p:spPr>
          <a:xfrm flipH="false" flipV="false" rot="0">
            <a:off x="3430043" y="7300485"/>
            <a:ext cx="11427914" cy="1114256"/>
          </a:xfrm>
          <a:custGeom>
            <a:avLst/>
            <a:gdLst/>
            <a:ahLst/>
            <a:cxnLst/>
            <a:rect r="r" b="b" t="t" l="l"/>
            <a:pathLst>
              <a:path h="1114256" w="11427914">
                <a:moveTo>
                  <a:pt x="0" y="0"/>
                </a:moveTo>
                <a:lnTo>
                  <a:pt x="11427914" y="0"/>
                </a:lnTo>
                <a:lnTo>
                  <a:pt x="11427914" y="1114255"/>
                </a:lnTo>
                <a:lnTo>
                  <a:pt x="0" y="1114255"/>
                </a:lnTo>
                <a:lnTo>
                  <a:pt x="0" y="0"/>
                </a:lnTo>
                <a:close/>
              </a:path>
            </a:pathLst>
          </a:custGeom>
          <a:blipFill>
            <a:blip r:embed="rId2"/>
            <a:stretch>
              <a:fillRect l="0" t="0" r="0" b="0"/>
            </a:stretch>
          </a:blipFill>
        </p:spPr>
      </p:sp>
      <p:sp>
        <p:nvSpPr>
          <p:cNvPr name="TextBox 6" id="6"/>
          <p:cNvSpPr txBox="true"/>
          <p:nvPr/>
        </p:nvSpPr>
        <p:spPr>
          <a:xfrm rot="0">
            <a:off x="2591327" y="622445"/>
            <a:ext cx="11229039" cy="863578"/>
          </a:xfrm>
          <a:prstGeom prst="rect">
            <a:avLst/>
          </a:prstGeom>
        </p:spPr>
        <p:txBody>
          <a:bodyPr anchor="t" rtlCol="false" tIns="0" lIns="0" bIns="0" rIns="0">
            <a:spAutoFit/>
          </a:bodyPr>
          <a:lstStyle/>
          <a:p>
            <a:pPr algn="ctr">
              <a:lnSpc>
                <a:spcPts val="7000"/>
              </a:lnSpc>
            </a:pPr>
            <a:r>
              <a:rPr lang="en-US" sz="5000" u="sng">
                <a:solidFill>
                  <a:srgbClr val="F86A13"/>
                </a:solidFill>
                <a:latin typeface="Canva Sans Bold"/>
              </a:rPr>
              <a:t>Les espaces de noms</a:t>
            </a:r>
          </a:p>
        </p:txBody>
      </p:sp>
      <p:sp>
        <p:nvSpPr>
          <p:cNvPr name="TextBox 7" id="7"/>
          <p:cNvSpPr txBox="true"/>
          <p:nvPr/>
        </p:nvSpPr>
        <p:spPr>
          <a:xfrm rot="0">
            <a:off x="899513" y="5327597"/>
            <a:ext cx="15870359" cy="1467680"/>
          </a:xfrm>
          <a:prstGeom prst="rect">
            <a:avLst/>
          </a:prstGeom>
        </p:spPr>
        <p:txBody>
          <a:bodyPr anchor="t" rtlCol="false" tIns="0" lIns="0" bIns="0" rIns="0">
            <a:spAutoFit/>
          </a:bodyPr>
          <a:lstStyle/>
          <a:p>
            <a:pPr algn="ctr">
              <a:lnSpc>
                <a:spcPts val="3958"/>
              </a:lnSpc>
            </a:pPr>
            <a:r>
              <a:rPr lang="en-US" sz="2868">
                <a:solidFill>
                  <a:srgbClr val="000000"/>
                </a:solidFill>
                <a:latin typeface="Canva Sans"/>
              </a:rPr>
              <a:t>Par exemple, si vous avez un répertoire</a:t>
            </a:r>
            <a:r>
              <a:rPr lang="en-US" sz="2868">
                <a:solidFill>
                  <a:srgbClr val="E9460F"/>
                </a:solidFill>
                <a:latin typeface="Canva Sans Bold"/>
              </a:rPr>
              <a:t> "example/blog"</a:t>
            </a:r>
            <a:r>
              <a:rPr lang="en-US" sz="2868">
                <a:solidFill>
                  <a:srgbClr val="000000"/>
                </a:solidFill>
                <a:latin typeface="Canva Sans"/>
              </a:rPr>
              <a:t> avec un espace de noms </a:t>
            </a:r>
            <a:r>
              <a:rPr lang="en-US" sz="2868">
                <a:solidFill>
                  <a:srgbClr val="E9460F"/>
                </a:solidFill>
                <a:latin typeface="Canva Sans Bold"/>
              </a:rPr>
              <a:t>"Example\Blog"</a:t>
            </a:r>
            <a:r>
              <a:rPr lang="en-US" sz="2868">
                <a:solidFill>
                  <a:srgbClr val="000000"/>
                </a:solidFill>
                <a:latin typeface="Canva Sans"/>
              </a:rPr>
              <a:t>, vous pouvez charger une vue du répertoire "Views" en préfixant le nom de l'espace de noms à la vue.</a:t>
            </a:r>
          </a:p>
        </p:txBody>
      </p:sp>
      <p:sp>
        <p:nvSpPr>
          <p:cNvPr name="TextBox 8" id="8"/>
          <p:cNvSpPr txBox="true"/>
          <p:nvPr/>
        </p:nvSpPr>
        <p:spPr>
          <a:xfrm rot="0">
            <a:off x="1028700" y="3792643"/>
            <a:ext cx="15741171" cy="920189"/>
          </a:xfrm>
          <a:prstGeom prst="rect">
            <a:avLst/>
          </a:prstGeom>
        </p:spPr>
        <p:txBody>
          <a:bodyPr anchor="t" rtlCol="false" tIns="0" lIns="0" bIns="0" rIns="0">
            <a:spAutoFit/>
          </a:bodyPr>
          <a:lstStyle/>
          <a:p>
            <a:pPr algn="ctr">
              <a:lnSpc>
                <a:spcPts val="3675"/>
              </a:lnSpc>
            </a:pPr>
            <a:r>
              <a:rPr lang="en-US" sz="2663">
                <a:solidFill>
                  <a:srgbClr val="000000"/>
                </a:solidFill>
                <a:latin typeface="Canva Sans"/>
              </a:rPr>
              <a:t>Bien que PHP ne supporte pas nativement le chargement de fichiers sans classe depuis un espace de noms, CodeIgniter offre cette fonctionnalité. </a:t>
            </a:r>
          </a:p>
        </p:txBody>
      </p:sp>
    </p:spTree>
  </p:cSld>
  <p:clrMapOvr>
    <a:masterClrMapping/>
  </p:clrMapOvr>
  <p:transition spd="slow">
    <p:push dir="l"/>
  </p:transition>
</p:sld>
</file>

<file path=ppt/slides/slide46.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2651718" y="4301910"/>
            <a:ext cx="14362070" cy="4802087"/>
          </a:xfrm>
          <a:custGeom>
            <a:avLst/>
            <a:gdLst/>
            <a:ahLst/>
            <a:cxnLst/>
            <a:rect r="r" b="b" t="t" l="l"/>
            <a:pathLst>
              <a:path h="4802087" w="14362070">
                <a:moveTo>
                  <a:pt x="0" y="0"/>
                </a:moveTo>
                <a:lnTo>
                  <a:pt x="14362070" y="0"/>
                </a:lnTo>
                <a:lnTo>
                  <a:pt x="14362070" y="4802087"/>
                </a:lnTo>
                <a:lnTo>
                  <a:pt x="0" y="4802087"/>
                </a:lnTo>
                <a:lnTo>
                  <a:pt x="0" y="0"/>
                </a:lnTo>
                <a:close/>
              </a:path>
            </a:pathLst>
          </a:custGeom>
          <a:blipFill>
            <a:blip r:embed="rId2"/>
            <a:stretch>
              <a:fillRect l="0" t="0" r="0" b="0"/>
            </a:stretch>
          </a:blipFill>
        </p:spPr>
      </p:sp>
      <p:sp>
        <p:nvSpPr>
          <p:cNvPr name="TextBox 5" id="5"/>
          <p:cNvSpPr txBox="true"/>
          <p:nvPr/>
        </p:nvSpPr>
        <p:spPr>
          <a:xfrm rot="0">
            <a:off x="1028700" y="1813875"/>
            <a:ext cx="16362016" cy="920146"/>
          </a:xfrm>
          <a:prstGeom prst="rect">
            <a:avLst/>
          </a:prstGeom>
        </p:spPr>
        <p:txBody>
          <a:bodyPr anchor="t" rtlCol="false" tIns="0" lIns="0" bIns="0" rIns="0">
            <a:spAutoFit/>
          </a:bodyPr>
          <a:lstStyle/>
          <a:p>
            <a:pPr algn="ctr">
              <a:lnSpc>
                <a:spcPts val="3678"/>
              </a:lnSpc>
              <a:spcBef>
                <a:spcPct val="0"/>
              </a:spcBef>
            </a:pPr>
            <a:r>
              <a:rPr lang="en-US" sz="2665">
                <a:solidFill>
                  <a:srgbClr val="000000"/>
                </a:solidFill>
                <a:latin typeface="Canva Sans"/>
              </a:rPr>
              <a:t>Les mises en page sont les seuls fichiers de vue qui utiliseraient la méthode </a:t>
            </a:r>
            <a:r>
              <a:rPr lang="en-US" sz="2665">
                <a:solidFill>
                  <a:srgbClr val="EE4323"/>
                </a:solidFill>
                <a:latin typeface="Canva Sans Bold"/>
              </a:rPr>
              <a:t>renderSection()</a:t>
            </a:r>
            <a:r>
              <a:rPr lang="en-US" sz="2665">
                <a:solidFill>
                  <a:srgbClr val="000000"/>
                </a:solidFill>
                <a:latin typeface="Canva Sans"/>
              </a:rPr>
              <a:t>. Cette méthode agit comme un espace réservé pour le contenu.</a:t>
            </a:r>
          </a:p>
        </p:txBody>
      </p:sp>
      <p:sp>
        <p:nvSpPr>
          <p:cNvPr name="TextBox 6" id="6"/>
          <p:cNvSpPr txBox="true"/>
          <p:nvPr/>
        </p:nvSpPr>
        <p:spPr>
          <a:xfrm rot="0">
            <a:off x="720471" y="3319090"/>
            <a:ext cx="5278636" cy="603504"/>
          </a:xfrm>
          <a:prstGeom prst="rect">
            <a:avLst/>
          </a:prstGeom>
        </p:spPr>
        <p:txBody>
          <a:bodyPr anchor="t" rtlCol="false" tIns="0" lIns="0" bIns="0" rIns="0">
            <a:spAutoFit/>
          </a:bodyPr>
          <a:lstStyle/>
          <a:p>
            <a:pPr algn="ctr">
              <a:lnSpc>
                <a:spcPts val="4967"/>
              </a:lnSpc>
              <a:spcBef>
                <a:spcPct val="0"/>
              </a:spcBef>
            </a:pPr>
            <a:r>
              <a:rPr lang="en-US" sz="3600">
                <a:solidFill>
                  <a:srgbClr val="ED751C"/>
                </a:solidFill>
                <a:latin typeface="Canva Sans Bold"/>
              </a:rPr>
              <a:t>app/Views/default.php:</a:t>
            </a:r>
          </a:p>
        </p:txBody>
      </p:sp>
      <p:sp>
        <p:nvSpPr>
          <p:cNvPr name="TextBox 7" id="7"/>
          <p:cNvSpPr txBox="true"/>
          <p:nvPr/>
        </p:nvSpPr>
        <p:spPr>
          <a:xfrm rot="0">
            <a:off x="3164889" y="525114"/>
            <a:ext cx="11229039" cy="688686"/>
          </a:xfrm>
          <a:prstGeom prst="rect">
            <a:avLst/>
          </a:prstGeom>
        </p:spPr>
        <p:txBody>
          <a:bodyPr anchor="t" rtlCol="false" tIns="0" lIns="0" bIns="0" rIns="0">
            <a:spAutoFit/>
          </a:bodyPr>
          <a:lstStyle/>
          <a:p>
            <a:pPr algn="ctr">
              <a:lnSpc>
                <a:spcPts val="5615"/>
              </a:lnSpc>
            </a:pPr>
            <a:r>
              <a:rPr lang="en-US" sz="4011" u="sng">
                <a:solidFill>
                  <a:srgbClr val="F86A13"/>
                </a:solidFill>
                <a:latin typeface="Canva Sans Bold"/>
                <a:hlinkClick r:id="rId3" tooltip="https://www.codeigniter.com/user_guide/outgoing/view_layouts.html"/>
              </a:rPr>
              <a:t>Utiliser des mises en page dans les vues :</a:t>
            </a:r>
          </a:p>
        </p:txBody>
      </p:sp>
    </p:spTree>
  </p:cSld>
  <p:clrMapOvr>
    <a:masterClrMapping/>
  </p:clrMapOvr>
  <p:transition spd="slow">
    <p:push dir="l"/>
  </p:transition>
</p:sld>
</file>

<file path=ppt/slides/slide47.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2379274" y="4689902"/>
            <a:ext cx="14094224" cy="4741442"/>
          </a:xfrm>
          <a:custGeom>
            <a:avLst/>
            <a:gdLst/>
            <a:ahLst/>
            <a:cxnLst/>
            <a:rect r="r" b="b" t="t" l="l"/>
            <a:pathLst>
              <a:path h="4741442" w="14094224">
                <a:moveTo>
                  <a:pt x="0" y="0"/>
                </a:moveTo>
                <a:lnTo>
                  <a:pt x="14094224" y="0"/>
                </a:lnTo>
                <a:lnTo>
                  <a:pt x="14094224" y="4741442"/>
                </a:lnTo>
                <a:lnTo>
                  <a:pt x="0" y="4741442"/>
                </a:lnTo>
                <a:lnTo>
                  <a:pt x="0" y="0"/>
                </a:lnTo>
                <a:close/>
              </a:path>
            </a:pathLst>
          </a:custGeom>
          <a:blipFill>
            <a:blip r:embed="rId2"/>
            <a:stretch>
              <a:fillRect l="0" t="0" r="0" b="0"/>
            </a:stretch>
          </a:blipFill>
        </p:spPr>
      </p:sp>
      <p:sp>
        <p:nvSpPr>
          <p:cNvPr name="TextBox 5" id="5"/>
          <p:cNvSpPr txBox="true"/>
          <p:nvPr/>
        </p:nvSpPr>
        <p:spPr>
          <a:xfrm rot="0">
            <a:off x="658171" y="3613161"/>
            <a:ext cx="8282330" cy="603504"/>
          </a:xfrm>
          <a:prstGeom prst="rect">
            <a:avLst/>
          </a:prstGeom>
        </p:spPr>
        <p:txBody>
          <a:bodyPr anchor="t" rtlCol="false" tIns="0" lIns="0" bIns="0" rIns="0">
            <a:spAutoFit/>
          </a:bodyPr>
          <a:lstStyle/>
          <a:p>
            <a:pPr algn="ctr">
              <a:lnSpc>
                <a:spcPts val="4967"/>
              </a:lnSpc>
              <a:spcBef>
                <a:spcPct val="0"/>
              </a:spcBef>
            </a:pPr>
            <a:r>
              <a:rPr lang="en-US" sz="3600">
                <a:solidFill>
                  <a:srgbClr val="ED751C"/>
                </a:solidFill>
                <a:latin typeface="Canva Sans Bold"/>
              </a:rPr>
              <a:t> app/Views/welcome_message.php:</a:t>
            </a:r>
          </a:p>
        </p:txBody>
      </p:sp>
      <p:sp>
        <p:nvSpPr>
          <p:cNvPr name="TextBox 6" id="6"/>
          <p:cNvSpPr txBox="true"/>
          <p:nvPr/>
        </p:nvSpPr>
        <p:spPr>
          <a:xfrm rot="0">
            <a:off x="1028700" y="1586350"/>
            <a:ext cx="13762109" cy="469348"/>
          </a:xfrm>
          <a:prstGeom prst="rect">
            <a:avLst/>
          </a:prstGeom>
        </p:spPr>
        <p:txBody>
          <a:bodyPr anchor="t" rtlCol="false" tIns="0" lIns="0" bIns="0" rIns="0">
            <a:spAutoFit/>
          </a:bodyPr>
          <a:lstStyle/>
          <a:p>
            <a:pPr>
              <a:lnSpc>
                <a:spcPts val="3863"/>
              </a:lnSpc>
            </a:pPr>
            <a:r>
              <a:rPr lang="en-US" sz="2799">
                <a:solidFill>
                  <a:srgbClr val="000000"/>
                </a:solidFill>
                <a:latin typeface="Canva Sans"/>
              </a:rPr>
              <a:t>La méthode </a:t>
            </a:r>
            <a:r>
              <a:rPr lang="en-US" sz="2799">
                <a:solidFill>
                  <a:srgbClr val="E9460F"/>
                </a:solidFill>
                <a:latin typeface="Canva Sans Bold"/>
              </a:rPr>
              <a:t>renderSection()</a:t>
            </a:r>
            <a:r>
              <a:rPr lang="en-US" sz="2799">
                <a:solidFill>
                  <a:srgbClr val="000000"/>
                </a:solidFill>
                <a:latin typeface="Canva Sans"/>
              </a:rPr>
              <a:t> a deux arguments : $sectionName et $saveData. </a:t>
            </a:r>
          </a:p>
        </p:txBody>
      </p:sp>
      <p:sp>
        <p:nvSpPr>
          <p:cNvPr name="TextBox 7" id="7"/>
          <p:cNvSpPr txBox="true"/>
          <p:nvPr/>
        </p:nvSpPr>
        <p:spPr>
          <a:xfrm rot="0">
            <a:off x="1028700" y="2241907"/>
            <a:ext cx="16230600" cy="955079"/>
          </a:xfrm>
          <a:prstGeom prst="rect">
            <a:avLst/>
          </a:prstGeom>
        </p:spPr>
        <p:txBody>
          <a:bodyPr anchor="t" rtlCol="false" tIns="0" lIns="0" bIns="0" rIns="0">
            <a:spAutoFit/>
          </a:bodyPr>
          <a:lstStyle/>
          <a:p>
            <a:pPr>
              <a:lnSpc>
                <a:spcPts val="3863"/>
              </a:lnSpc>
            </a:pPr>
            <a:r>
              <a:rPr lang="en-US" sz="2799">
                <a:solidFill>
                  <a:srgbClr val="F86A13"/>
                </a:solidFill>
                <a:latin typeface="Canva Sans Bold"/>
              </a:rPr>
              <a:t>$sectionName</a:t>
            </a:r>
            <a:r>
              <a:rPr lang="en-US" sz="2799">
                <a:solidFill>
                  <a:srgbClr val="000000"/>
                </a:solidFill>
                <a:latin typeface="Canva Sans"/>
              </a:rPr>
              <a:t> est le nom de la section utilisée par n'importe quelle vue enfant pour nommer </a:t>
            </a:r>
          </a:p>
          <a:p>
            <a:pPr algn="ctr">
              <a:lnSpc>
                <a:spcPts val="3863"/>
              </a:lnSpc>
            </a:pPr>
            <a:r>
              <a:rPr lang="en-US" sz="2799">
                <a:solidFill>
                  <a:srgbClr val="000000"/>
                </a:solidFill>
                <a:latin typeface="Canva Sans"/>
              </a:rPr>
              <a:t>la section de contenu. </a:t>
            </a:r>
          </a:p>
        </p:txBody>
      </p:sp>
      <p:sp>
        <p:nvSpPr>
          <p:cNvPr name="TextBox 8" id="8"/>
          <p:cNvSpPr txBox="true"/>
          <p:nvPr/>
        </p:nvSpPr>
        <p:spPr>
          <a:xfrm rot="0">
            <a:off x="3124298" y="502378"/>
            <a:ext cx="11229039" cy="688686"/>
          </a:xfrm>
          <a:prstGeom prst="rect">
            <a:avLst/>
          </a:prstGeom>
        </p:spPr>
        <p:txBody>
          <a:bodyPr anchor="t" rtlCol="false" tIns="0" lIns="0" bIns="0" rIns="0">
            <a:spAutoFit/>
          </a:bodyPr>
          <a:lstStyle/>
          <a:p>
            <a:pPr algn="ctr">
              <a:lnSpc>
                <a:spcPts val="5615"/>
              </a:lnSpc>
            </a:pPr>
            <a:r>
              <a:rPr lang="en-US" sz="4011" u="sng">
                <a:solidFill>
                  <a:srgbClr val="F86A13"/>
                </a:solidFill>
                <a:latin typeface="Canva Sans Bold"/>
                <a:hlinkClick r:id="rId3" tooltip="https://www.codeigniter.com/user_guide/outgoing/view_layouts.html"/>
              </a:rPr>
              <a:t>Utiliser des mises en page dans les vues :</a:t>
            </a:r>
          </a:p>
        </p:txBody>
      </p:sp>
    </p:spTree>
  </p:cSld>
  <p:clrMapOvr>
    <a:masterClrMapping/>
  </p:clrMapOvr>
  <p:transition spd="slow">
    <p:push dir="l"/>
  </p:transition>
</p:sld>
</file>

<file path=ppt/slides/slide48.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3434087" y="2988758"/>
            <a:ext cx="11101468" cy="893725"/>
          </a:xfrm>
          <a:custGeom>
            <a:avLst/>
            <a:gdLst/>
            <a:ahLst/>
            <a:cxnLst/>
            <a:rect r="r" b="b" t="t" l="l"/>
            <a:pathLst>
              <a:path h="893725" w="11101468">
                <a:moveTo>
                  <a:pt x="0" y="0"/>
                </a:moveTo>
                <a:lnTo>
                  <a:pt x="11101468" y="0"/>
                </a:lnTo>
                <a:lnTo>
                  <a:pt x="11101468" y="893726"/>
                </a:lnTo>
                <a:lnTo>
                  <a:pt x="0" y="893726"/>
                </a:lnTo>
                <a:lnTo>
                  <a:pt x="0" y="0"/>
                </a:lnTo>
                <a:close/>
              </a:path>
            </a:pathLst>
          </a:custGeom>
          <a:blipFill>
            <a:blip r:embed="rId2"/>
            <a:stretch>
              <a:fillRect l="0" t="-5125" r="0" b="-5125"/>
            </a:stretch>
          </a:blipFill>
        </p:spPr>
      </p:sp>
      <p:sp>
        <p:nvSpPr>
          <p:cNvPr name="TextBox 5" id="5"/>
          <p:cNvSpPr txBox="true"/>
          <p:nvPr/>
        </p:nvSpPr>
        <p:spPr>
          <a:xfrm rot="0">
            <a:off x="869521" y="4473034"/>
            <a:ext cx="16548958" cy="1926717"/>
          </a:xfrm>
          <a:prstGeom prst="rect">
            <a:avLst/>
          </a:prstGeom>
        </p:spPr>
        <p:txBody>
          <a:bodyPr anchor="t" rtlCol="false" tIns="0" lIns="0" bIns="0" rIns="0">
            <a:spAutoFit/>
          </a:bodyPr>
          <a:lstStyle/>
          <a:p>
            <a:pPr algn="just">
              <a:lnSpc>
                <a:spcPts val="3863"/>
              </a:lnSpc>
            </a:pPr>
            <a:r>
              <a:rPr lang="en-US" sz="2799">
                <a:solidFill>
                  <a:srgbClr val="000000"/>
                </a:solidFill>
                <a:latin typeface="Canva Sans"/>
              </a:rPr>
              <a:t>La méthode extend() prend le nom de n'importe quel fichier de vue que vous souhaitez utiliser.  </a:t>
            </a:r>
          </a:p>
          <a:p>
            <a:pPr algn="just">
              <a:lnSpc>
                <a:spcPts val="3863"/>
              </a:lnSpc>
            </a:pPr>
          </a:p>
          <a:p>
            <a:pPr>
              <a:lnSpc>
                <a:spcPts val="3863"/>
              </a:lnSpc>
            </a:pPr>
            <a:r>
              <a:rPr lang="en-US" sz="2799">
                <a:solidFill>
                  <a:srgbClr val="000000"/>
                </a:solidFill>
                <a:latin typeface="Canva Sans"/>
              </a:rPr>
              <a:t>Vous pouvez inclure un espace de noms pour localiser la vue dans un répertoire de vue d'espace de noms particulier : </a:t>
            </a:r>
          </a:p>
        </p:txBody>
      </p:sp>
      <p:sp>
        <p:nvSpPr>
          <p:cNvPr name="Freeform 6" id="6"/>
          <p:cNvSpPr/>
          <p:nvPr/>
        </p:nvSpPr>
        <p:spPr>
          <a:xfrm flipH="false" flipV="false" rot="0">
            <a:off x="3593266" y="7637569"/>
            <a:ext cx="11101468" cy="985337"/>
          </a:xfrm>
          <a:custGeom>
            <a:avLst/>
            <a:gdLst/>
            <a:ahLst/>
            <a:cxnLst/>
            <a:rect r="r" b="b" t="t" l="l"/>
            <a:pathLst>
              <a:path h="985337" w="11101468">
                <a:moveTo>
                  <a:pt x="0" y="0"/>
                </a:moveTo>
                <a:lnTo>
                  <a:pt x="11101468" y="0"/>
                </a:lnTo>
                <a:lnTo>
                  <a:pt x="11101468" y="985337"/>
                </a:lnTo>
                <a:lnTo>
                  <a:pt x="0" y="985337"/>
                </a:lnTo>
                <a:lnTo>
                  <a:pt x="0" y="0"/>
                </a:lnTo>
                <a:close/>
              </a:path>
            </a:pathLst>
          </a:custGeom>
          <a:blipFill>
            <a:blip r:embed="rId3"/>
            <a:stretch>
              <a:fillRect l="0" t="0" r="0" b="0"/>
            </a:stretch>
          </a:blipFill>
        </p:spPr>
      </p:sp>
      <p:sp>
        <p:nvSpPr>
          <p:cNvPr name="TextBox 7" id="7"/>
          <p:cNvSpPr txBox="true"/>
          <p:nvPr/>
        </p:nvSpPr>
        <p:spPr>
          <a:xfrm rot="0">
            <a:off x="3002525" y="340014"/>
            <a:ext cx="11229039" cy="688686"/>
          </a:xfrm>
          <a:prstGeom prst="rect">
            <a:avLst/>
          </a:prstGeom>
        </p:spPr>
        <p:txBody>
          <a:bodyPr anchor="t" rtlCol="false" tIns="0" lIns="0" bIns="0" rIns="0">
            <a:spAutoFit/>
          </a:bodyPr>
          <a:lstStyle/>
          <a:p>
            <a:pPr algn="ctr">
              <a:lnSpc>
                <a:spcPts val="5615"/>
              </a:lnSpc>
            </a:pPr>
            <a:r>
              <a:rPr lang="en-US" sz="4011" u="sng">
                <a:solidFill>
                  <a:srgbClr val="F86A13"/>
                </a:solidFill>
                <a:latin typeface="Canva Sans Bold"/>
                <a:hlinkClick r:id="rId4" tooltip="https://www.codeigniter.com/user_guide/outgoing/view_layouts.html"/>
              </a:rPr>
              <a:t>Utiliser des mises en page dans les vues :</a:t>
            </a:r>
          </a:p>
        </p:txBody>
      </p:sp>
      <p:sp>
        <p:nvSpPr>
          <p:cNvPr name="TextBox 8" id="8"/>
          <p:cNvSpPr txBox="true"/>
          <p:nvPr/>
        </p:nvSpPr>
        <p:spPr>
          <a:xfrm rot="0">
            <a:off x="1244420" y="1324290"/>
            <a:ext cx="15379690" cy="1026794"/>
          </a:xfrm>
          <a:prstGeom prst="rect">
            <a:avLst/>
          </a:prstGeom>
        </p:spPr>
        <p:txBody>
          <a:bodyPr anchor="t" rtlCol="false" tIns="0" lIns="0" bIns="0" rIns="0">
            <a:spAutoFit/>
          </a:bodyPr>
          <a:lstStyle/>
          <a:p>
            <a:pPr algn="ctr">
              <a:lnSpc>
                <a:spcPts val="4140"/>
              </a:lnSpc>
            </a:pPr>
            <a:r>
              <a:rPr lang="en-US" sz="3000">
                <a:solidFill>
                  <a:srgbClr val="000000"/>
                </a:solidFill>
                <a:latin typeface="Canva Sans"/>
              </a:rPr>
              <a:t>Chaque fois qu'une vue souhaite être insérée dans une mise en page, elle doit utiliser la méthode extend() en haut du fichier :</a:t>
            </a:r>
          </a:p>
        </p:txBody>
      </p:sp>
    </p:spTree>
  </p:cSld>
  <p:clrMapOvr>
    <a:masterClrMapping/>
  </p:clrMapOvr>
  <p:transition spd="slow">
    <p:push dir="l"/>
  </p:transition>
</p:sld>
</file>

<file path=ppt/slides/slide49.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2139034" y="3658685"/>
            <a:ext cx="13118384" cy="1924553"/>
          </a:xfrm>
          <a:custGeom>
            <a:avLst/>
            <a:gdLst/>
            <a:ahLst/>
            <a:cxnLst/>
            <a:rect r="r" b="b" t="t" l="l"/>
            <a:pathLst>
              <a:path h="1924553" w="13118384">
                <a:moveTo>
                  <a:pt x="0" y="0"/>
                </a:moveTo>
                <a:lnTo>
                  <a:pt x="13118384" y="0"/>
                </a:lnTo>
                <a:lnTo>
                  <a:pt x="13118384" y="1924554"/>
                </a:lnTo>
                <a:lnTo>
                  <a:pt x="0" y="1924554"/>
                </a:lnTo>
                <a:lnTo>
                  <a:pt x="0" y="0"/>
                </a:lnTo>
                <a:close/>
              </a:path>
            </a:pathLst>
          </a:custGeom>
          <a:blipFill>
            <a:blip r:embed="rId2"/>
            <a:stretch>
              <a:fillRect l="0" t="0" r="0" b="0"/>
            </a:stretch>
          </a:blipFill>
        </p:spPr>
      </p:sp>
      <p:sp>
        <p:nvSpPr>
          <p:cNvPr name="Freeform 5" id="5"/>
          <p:cNvSpPr/>
          <p:nvPr/>
        </p:nvSpPr>
        <p:spPr>
          <a:xfrm flipH="false" flipV="false" rot="0">
            <a:off x="2429067" y="6724334"/>
            <a:ext cx="11883679" cy="2775230"/>
          </a:xfrm>
          <a:custGeom>
            <a:avLst/>
            <a:gdLst/>
            <a:ahLst/>
            <a:cxnLst/>
            <a:rect r="r" b="b" t="t" l="l"/>
            <a:pathLst>
              <a:path h="2775230" w="11883679">
                <a:moveTo>
                  <a:pt x="0" y="0"/>
                </a:moveTo>
                <a:lnTo>
                  <a:pt x="11883679" y="0"/>
                </a:lnTo>
                <a:lnTo>
                  <a:pt x="11883679" y="2775230"/>
                </a:lnTo>
                <a:lnTo>
                  <a:pt x="0" y="2775230"/>
                </a:lnTo>
                <a:lnTo>
                  <a:pt x="0" y="0"/>
                </a:lnTo>
                <a:close/>
              </a:path>
            </a:pathLst>
          </a:custGeom>
          <a:blipFill>
            <a:blip r:embed="rId3"/>
            <a:stretch>
              <a:fillRect l="0" t="0" r="0" b="0"/>
            </a:stretch>
          </a:blipFill>
        </p:spPr>
      </p:sp>
      <p:sp>
        <p:nvSpPr>
          <p:cNvPr name="TextBox 6" id="6"/>
          <p:cNvSpPr txBox="true"/>
          <p:nvPr/>
        </p:nvSpPr>
        <p:spPr>
          <a:xfrm rot="0">
            <a:off x="3083707" y="577060"/>
            <a:ext cx="11229039" cy="688686"/>
          </a:xfrm>
          <a:prstGeom prst="rect">
            <a:avLst/>
          </a:prstGeom>
        </p:spPr>
        <p:txBody>
          <a:bodyPr anchor="t" rtlCol="false" tIns="0" lIns="0" bIns="0" rIns="0">
            <a:spAutoFit/>
          </a:bodyPr>
          <a:lstStyle/>
          <a:p>
            <a:pPr algn="ctr">
              <a:lnSpc>
                <a:spcPts val="5615"/>
              </a:lnSpc>
            </a:pPr>
            <a:r>
              <a:rPr lang="en-US" sz="4011" u="sng">
                <a:solidFill>
                  <a:srgbClr val="F86A13"/>
                </a:solidFill>
                <a:latin typeface="Canva Sans Bold"/>
                <a:hlinkClick r:id="rId4" tooltip="https://www.codeigniter.com/user_guide/outgoing/view_layouts.html"/>
              </a:rPr>
              <a:t>Utiliser des mises en page dans les vues :</a:t>
            </a:r>
          </a:p>
        </p:txBody>
      </p:sp>
      <p:sp>
        <p:nvSpPr>
          <p:cNvPr name="TextBox 7" id="7"/>
          <p:cNvSpPr txBox="true"/>
          <p:nvPr/>
        </p:nvSpPr>
        <p:spPr>
          <a:xfrm rot="0">
            <a:off x="1091933" y="1590064"/>
            <a:ext cx="16104134" cy="937470"/>
          </a:xfrm>
          <a:prstGeom prst="rect">
            <a:avLst/>
          </a:prstGeom>
        </p:spPr>
        <p:txBody>
          <a:bodyPr anchor="t" rtlCol="false" tIns="0" lIns="0" bIns="0" rIns="0">
            <a:spAutoFit/>
          </a:bodyPr>
          <a:lstStyle/>
          <a:p>
            <a:pPr>
              <a:lnSpc>
                <a:spcPts val="3769"/>
              </a:lnSpc>
              <a:spcBef>
                <a:spcPct val="0"/>
              </a:spcBef>
            </a:pPr>
            <a:r>
              <a:rPr lang="en-US" sz="2731">
                <a:solidFill>
                  <a:srgbClr val="000000"/>
                </a:solidFill>
                <a:latin typeface="Canva Sans"/>
              </a:rPr>
              <a:t>Tout contenu entre</a:t>
            </a:r>
            <a:r>
              <a:rPr lang="en-US" sz="2731">
                <a:solidFill>
                  <a:srgbClr val="000000"/>
                </a:solidFill>
                <a:latin typeface="Canva Sans Bold"/>
              </a:rPr>
              <a:t> section($name) </a:t>
            </a:r>
            <a:r>
              <a:rPr lang="en-US" sz="2731">
                <a:solidFill>
                  <a:srgbClr val="000000"/>
                </a:solidFill>
                <a:latin typeface="Canva Sans"/>
              </a:rPr>
              <a:t>et</a:t>
            </a:r>
            <a:r>
              <a:rPr lang="en-US" sz="2731">
                <a:solidFill>
                  <a:srgbClr val="000000"/>
                </a:solidFill>
                <a:latin typeface="Canva Sans Bold"/>
              </a:rPr>
              <a:t> endSection()</a:t>
            </a:r>
            <a:r>
              <a:rPr lang="en-US" sz="2731">
                <a:solidFill>
                  <a:srgbClr val="000000"/>
                </a:solidFill>
                <a:latin typeface="Canva Sans"/>
              </a:rPr>
              <a:t> sera inséré dans la mise en page partout où existe l'appel </a:t>
            </a:r>
            <a:r>
              <a:rPr lang="en-US" sz="2731">
                <a:solidFill>
                  <a:srgbClr val="000000"/>
                </a:solidFill>
                <a:latin typeface="Canva Sans Bold"/>
              </a:rPr>
              <a:t>renderSection ($ name)</a:t>
            </a:r>
            <a:r>
              <a:rPr lang="en-US" sz="2731">
                <a:solidFill>
                  <a:srgbClr val="000000"/>
                </a:solidFill>
                <a:latin typeface="Canva Sans"/>
              </a:rPr>
              <a:t> qui correspond au nom de la section.</a:t>
            </a:r>
          </a:p>
        </p:txBody>
      </p:sp>
      <p:sp>
        <p:nvSpPr>
          <p:cNvPr name="TextBox 8" id="8"/>
          <p:cNvSpPr txBox="true"/>
          <p:nvPr/>
        </p:nvSpPr>
        <p:spPr>
          <a:xfrm rot="0">
            <a:off x="809201" y="2813019"/>
            <a:ext cx="5175349" cy="502920"/>
          </a:xfrm>
          <a:prstGeom prst="rect">
            <a:avLst/>
          </a:prstGeom>
        </p:spPr>
        <p:txBody>
          <a:bodyPr anchor="t" rtlCol="false" tIns="0" lIns="0" bIns="0" rIns="0">
            <a:spAutoFit/>
          </a:bodyPr>
          <a:lstStyle/>
          <a:p>
            <a:pPr algn="ctr">
              <a:lnSpc>
                <a:spcPts val="4140"/>
              </a:lnSpc>
              <a:spcBef>
                <a:spcPct val="0"/>
              </a:spcBef>
            </a:pPr>
            <a:r>
              <a:rPr lang="en-US" sz="3000">
                <a:solidFill>
                  <a:srgbClr val="ED751C"/>
                </a:solidFill>
                <a:latin typeface="Canva Sans Bold"/>
              </a:rPr>
              <a:t> app/Views/some_view.php:</a:t>
            </a:r>
          </a:p>
        </p:txBody>
      </p:sp>
      <p:sp>
        <p:nvSpPr>
          <p:cNvPr name="TextBox 9" id="9"/>
          <p:cNvSpPr txBox="true"/>
          <p:nvPr/>
        </p:nvSpPr>
        <p:spPr>
          <a:xfrm rot="0">
            <a:off x="839175" y="5878514"/>
            <a:ext cx="10810673" cy="502920"/>
          </a:xfrm>
          <a:prstGeom prst="rect">
            <a:avLst/>
          </a:prstGeom>
        </p:spPr>
        <p:txBody>
          <a:bodyPr anchor="t" rtlCol="false" tIns="0" lIns="0" bIns="0" rIns="0">
            <a:spAutoFit/>
          </a:bodyPr>
          <a:lstStyle/>
          <a:p>
            <a:pPr algn="ctr">
              <a:lnSpc>
                <a:spcPts val="4140"/>
              </a:lnSpc>
              <a:spcBef>
                <a:spcPct val="0"/>
              </a:spcBef>
            </a:pPr>
            <a:r>
              <a:rPr lang="en-US" sz="3000">
                <a:solidFill>
                  <a:srgbClr val="ED751C"/>
                </a:solidFill>
                <a:latin typeface="Canva Sans Bold"/>
              </a:rPr>
              <a:t>Les sections peuvent contenir des sections imbriquées : </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940950" y="-1095203"/>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86A13"/>
            </a:solidFill>
          </p:spPr>
        </p:sp>
      </p:grpSp>
      <p:grpSp>
        <p:nvGrpSpPr>
          <p:cNvPr name="Group 4" id="4"/>
          <p:cNvGrpSpPr/>
          <p:nvPr/>
        </p:nvGrpSpPr>
        <p:grpSpPr>
          <a:xfrm rot="0">
            <a:off x="14420750" y="6545637"/>
            <a:ext cx="8486400" cy="8486400"/>
            <a:chOff x="0" y="0"/>
            <a:chExt cx="11315200" cy="11315200"/>
          </a:xfrm>
        </p:grpSpPr>
        <p:sp>
          <p:nvSpPr>
            <p:cNvPr name="Freeform 5" id="5"/>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alpha val="25882"/>
              </a:srgbClr>
            </a:solidFill>
          </p:spPr>
        </p:sp>
      </p:grpSp>
      <p:sp>
        <p:nvSpPr>
          <p:cNvPr name="TextBox 6" id="6"/>
          <p:cNvSpPr txBox="true"/>
          <p:nvPr/>
        </p:nvSpPr>
        <p:spPr>
          <a:xfrm rot="0">
            <a:off x="1897400" y="1222414"/>
            <a:ext cx="13043550" cy="8727567"/>
          </a:xfrm>
          <a:prstGeom prst="rect">
            <a:avLst/>
          </a:prstGeom>
        </p:spPr>
        <p:txBody>
          <a:bodyPr anchor="t" rtlCol="false" tIns="0" lIns="0" bIns="0" rIns="0">
            <a:spAutoFit/>
          </a:bodyPr>
          <a:lstStyle/>
          <a:p>
            <a:pPr>
              <a:lnSpc>
                <a:spcPts val="3863"/>
              </a:lnSpc>
            </a:pPr>
            <a:r>
              <a:rPr lang="en-US" sz="2799">
                <a:solidFill>
                  <a:srgbClr val="333333"/>
                </a:solidFill>
                <a:latin typeface="Canva Sans"/>
              </a:rPr>
              <a:t>CodeIgniter est un framework de développement web open-source utilisé pour la création d'applications web dynamiques en PHP. Voici quelques avantages:</a:t>
            </a:r>
          </a:p>
          <a:p>
            <a:pPr>
              <a:lnSpc>
                <a:spcPts val="3863"/>
              </a:lnSpc>
            </a:pPr>
          </a:p>
          <a:p>
            <a:pPr>
              <a:lnSpc>
                <a:spcPts val="3863"/>
              </a:lnSpc>
            </a:pPr>
            <a:r>
              <a:rPr lang="en-US" sz="2799">
                <a:solidFill>
                  <a:srgbClr val="333333"/>
                </a:solidFill>
                <a:latin typeface="Canva Sans"/>
              </a:rPr>
              <a:t>1. Léger et rapide : CodeIgniter est connu pour sa légèreté. Il ne nécessite pas de configurations spéciales.</a:t>
            </a:r>
          </a:p>
          <a:p>
            <a:pPr>
              <a:lnSpc>
                <a:spcPts val="3863"/>
              </a:lnSpc>
            </a:pPr>
          </a:p>
          <a:p>
            <a:pPr>
              <a:lnSpc>
                <a:spcPts val="3863"/>
              </a:lnSpc>
            </a:pPr>
            <a:r>
              <a:rPr lang="en-US" sz="2799">
                <a:solidFill>
                  <a:srgbClr val="333333"/>
                </a:solidFill>
                <a:latin typeface="Canva Sans"/>
              </a:rPr>
              <a:t>2. Documentation complète : CodeIgniter dispose d'une documentation bien écrite et complète, ce qui facilite la prise en main du framework.</a:t>
            </a:r>
          </a:p>
          <a:p>
            <a:pPr>
              <a:lnSpc>
                <a:spcPts val="3863"/>
              </a:lnSpc>
            </a:pPr>
          </a:p>
          <a:p>
            <a:pPr>
              <a:lnSpc>
                <a:spcPts val="3863"/>
              </a:lnSpc>
            </a:pPr>
            <a:r>
              <a:rPr lang="en-US" sz="2799">
                <a:solidFill>
                  <a:srgbClr val="333333"/>
                </a:solidFill>
                <a:latin typeface="Canva Sans"/>
              </a:rPr>
              <a:t>3. Facilité d'apprentissage : CodeIgniter est réputé pour sa simplicité et sa facilité d'utilisation.</a:t>
            </a:r>
          </a:p>
          <a:p>
            <a:pPr>
              <a:lnSpc>
                <a:spcPts val="3863"/>
              </a:lnSpc>
            </a:pPr>
          </a:p>
          <a:p>
            <a:pPr>
              <a:lnSpc>
                <a:spcPts val="3863"/>
              </a:lnSpc>
            </a:pPr>
            <a:r>
              <a:rPr lang="en-US" sz="2799">
                <a:solidFill>
                  <a:srgbClr val="333333"/>
                </a:solidFill>
                <a:latin typeface="Canva Sans"/>
              </a:rPr>
              <a:t>4. Flexibilité : CodeIgniter est plutôt flexible et n'impose pas une structure de projet rigide. </a:t>
            </a:r>
          </a:p>
          <a:p>
            <a:pPr>
              <a:lnSpc>
                <a:spcPts val="3863"/>
              </a:lnSpc>
            </a:pPr>
          </a:p>
          <a:p>
            <a:pPr algn="l">
              <a:lnSpc>
                <a:spcPts val="3863"/>
              </a:lnSpc>
            </a:pPr>
            <a:r>
              <a:rPr lang="en-US" sz="2799">
                <a:solidFill>
                  <a:srgbClr val="333333"/>
                </a:solidFill>
                <a:latin typeface="Canva Sans"/>
              </a:rPr>
              <a:t>5. Bibliothèques intégrées : CodeIgniter est livré avec un ensemble de bibliothèques préconstruites qui facilitent le développement.</a:t>
            </a:r>
          </a:p>
        </p:txBody>
      </p:sp>
      <p:sp>
        <p:nvSpPr>
          <p:cNvPr name="TextBox 7" id="7"/>
          <p:cNvSpPr txBox="true"/>
          <p:nvPr/>
        </p:nvSpPr>
        <p:spPr>
          <a:xfrm rot="0">
            <a:off x="4010485" y="425196"/>
            <a:ext cx="10267029" cy="603504"/>
          </a:xfrm>
          <a:prstGeom prst="rect">
            <a:avLst/>
          </a:prstGeom>
        </p:spPr>
        <p:txBody>
          <a:bodyPr anchor="t" rtlCol="false" tIns="0" lIns="0" bIns="0" rIns="0">
            <a:spAutoFit/>
          </a:bodyPr>
          <a:lstStyle/>
          <a:p>
            <a:pPr algn="l">
              <a:lnSpc>
                <a:spcPts val="4967"/>
              </a:lnSpc>
            </a:pPr>
            <a:r>
              <a:rPr lang="en-US" sz="3600">
                <a:solidFill>
                  <a:srgbClr val="000000"/>
                </a:solidFill>
                <a:latin typeface="Canva Sans Bold"/>
              </a:rPr>
              <a:t>Les avantages du CodeIgniter </a:t>
            </a:r>
          </a:p>
        </p:txBody>
      </p:sp>
    </p:spTree>
  </p:cSld>
  <p:clrMapOvr>
    <a:masterClrMapping/>
  </p:clrMapOvr>
  <p:transition spd="slow">
    <p:push dir="l"/>
  </p:transition>
</p:sld>
</file>

<file path=ppt/slides/slide50.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3083707" y="6008027"/>
            <a:ext cx="11385171" cy="2904802"/>
          </a:xfrm>
          <a:custGeom>
            <a:avLst/>
            <a:gdLst/>
            <a:ahLst/>
            <a:cxnLst/>
            <a:rect r="r" b="b" t="t" l="l"/>
            <a:pathLst>
              <a:path h="2904802" w="11385171">
                <a:moveTo>
                  <a:pt x="0" y="0"/>
                </a:moveTo>
                <a:lnTo>
                  <a:pt x="11385171" y="0"/>
                </a:lnTo>
                <a:lnTo>
                  <a:pt x="11385171" y="2904802"/>
                </a:lnTo>
                <a:lnTo>
                  <a:pt x="0" y="2904802"/>
                </a:lnTo>
                <a:lnTo>
                  <a:pt x="0" y="0"/>
                </a:lnTo>
                <a:close/>
              </a:path>
            </a:pathLst>
          </a:custGeom>
          <a:blipFill>
            <a:blip r:embed="rId2"/>
            <a:stretch>
              <a:fillRect l="0" t="0" r="0" b="0"/>
            </a:stretch>
          </a:blipFill>
        </p:spPr>
      </p:sp>
      <p:sp>
        <p:nvSpPr>
          <p:cNvPr name="TextBox 5" id="5"/>
          <p:cNvSpPr txBox="true"/>
          <p:nvPr/>
        </p:nvSpPr>
        <p:spPr>
          <a:xfrm rot="0">
            <a:off x="3083707" y="577060"/>
            <a:ext cx="11229039" cy="688620"/>
          </a:xfrm>
          <a:prstGeom prst="rect">
            <a:avLst/>
          </a:prstGeom>
        </p:spPr>
        <p:txBody>
          <a:bodyPr anchor="t" rtlCol="false" tIns="0" lIns="0" bIns="0" rIns="0">
            <a:spAutoFit/>
          </a:bodyPr>
          <a:lstStyle/>
          <a:p>
            <a:pPr algn="ctr">
              <a:lnSpc>
                <a:spcPts val="5615"/>
              </a:lnSpc>
            </a:pPr>
            <a:r>
              <a:rPr lang="en-US" sz="4011" u="sng">
                <a:solidFill>
                  <a:srgbClr val="F86A13"/>
                </a:solidFill>
                <a:latin typeface="Canva Sans Bold"/>
                <a:hlinkClick r:id="rId3" tooltip="https://www.codeigniter.com/user_guide/outgoing/view_layouts.html"/>
              </a:rPr>
              <a:t>Inclure des fragments de vue</a:t>
            </a:r>
          </a:p>
        </p:txBody>
      </p:sp>
      <p:sp>
        <p:nvSpPr>
          <p:cNvPr name="TextBox 6" id="6"/>
          <p:cNvSpPr txBox="true"/>
          <p:nvPr/>
        </p:nvSpPr>
        <p:spPr>
          <a:xfrm rot="0">
            <a:off x="1028700" y="2170705"/>
            <a:ext cx="16230600" cy="1879734"/>
          </a:xfrm>
          <a:prstGeom prst="rect">
            <a:avLst/>
          </a:prstGeom>
        </p:spPr>
        <p:txBody>
          <a:bodyPr anchor="t" rtlCol="false" tIns="0" lIns="0" bIns="0" rIns="0">
            <a:spAutoFit/>
          </a:bodyPr>
          <a:lstStyle/>
          <a:p>
            <a:pPr marL="594294" indent="-297147" lvl="1">
              <a:lnSpc>
                <a:spcPts val="3798"/>
              </a:lnSpc>
              <a:buFont typeface="Arial"/>
              <a:buChar char="•"/>
            </a:pPr>
            <a:r>
              <a:rPr lang="en-US" sz="2752">
                <a:solidFill>
                  <a:srgbClr val="000000"/>
                </a:solidFill>
                <a:latin typeface="Canva Sans"/>
              </a:rPr>
              <a:t> Les "View Partials" sont des fichiers de vue qui n'étendent aucun layout.</a:t>
            </a:r>
          </a:p>
          <a:p>
            <a:pPr marL="594294" indent="-297147" lvl="1">
              <a:lnSpc>
                <a:spcPts val="3798"/>
              </a:lnSpc>
              <a:buFont typeface="Arial"/>
              <a:buChar char="•"/>
            </a:pPr>
            <a:r>
              <a:rPr lang="en-US" sz="2752">
                <a:solidFill>
                  <a:srgbClr val="000000"/>
                </a:solidFill>
                <a:latin typeface="Canva Sans"/>
              </a:rPr>
              <a:t> Ils incluent généralement du contenu pouvant être réutilisé d'une vue à l'autre. </a:t>
            </a:r>
          </a:p>
          <a:p>
            <a:pPr marL="594294" indent="-297147" lvl="1">
              <a:lnSpc>
                <a:spcPts val="3798"/>
              </a:lnSpc>
              <a:spcBef>
                <a:spcPct val="0"/>
              </a:spcBef>
              <a:buFont typeface="Arial"/>
              <a:buChar char="•"/>
            </a:pPr>
            <a:r>
              <a:rPr lang="en-US" sz="2752">
                <a:solidFill>
                  <a:srgbClr val="000000"/>
                </a:solidFill>
                <a:latin typeface="Canva Sans"/>
              </a:rPr>
              <a:t>Lorsque vous utilisez des layouts de vue, vous devez utiliser </a:t>
            </a:r>
            <a:r>
              <a:rPr lang="en-US" sz="2752">
                <a:solidFill>
                  <a:srgbClr val="EE4323"/>
                </a:solidFill>
                <a:latin typeface="Canva Sans Bold"/>
              </a:rPr>
              <a:t>$this-&gt;include(</a:t>
            </a:r>
            <a:r>
              <a:rPr lang="en-US" sz="2752">
                <a:solidFill>
                  <a:srgbClr val="000000"/>
                </a:solidFill>
                <a:latin typeface="Canva Sans"/>
              </a:rPr>
              <a:t>) pour inclure des "View Partials".</a:t>
            </a:r>
          </a:p>
        </p:txBody>
      </p:sp>
      <p:sp>
        <p:nvSpPr>
          <p:cNvPr name="TextBox 7" id="7"/>
          <p:cNvSpPr txBox="true"/>
          <p:nvPr/>
        </p:nvSpPr>
        <p:spPr>
          <a:xfrm rot="0">
            <a:off x="1881136" y="4960896"/>
            <a:ext cx="2092877" cy="502810"/>
          </a:xfrm>
          <a:prstGeom prst="rect">
            <a:avLst/>
          </a:prstGeom>
        </p:spPr>
        <p:txBody>
          <a:bodyPr anchor="t" rtlCol="false" tIns="0" lIns="0" bIns="0" rIns="0">
            <a:spAutoFit/>
          </a:bodyPr>
          <a:lstStyle/>
          <a:p>
            <a:pPr algn="ctr">
              <a:lnSpc>
                <a:spcPts val="4140"/>
              </a:lnSpc>
              <a:spcBef>
                <a:spcPct val="0"/>
              </a:spcBef>
            </a:pPr>
            <a:r>
              <a:rPr lang="en-US" sz="3000">
                <a:solidFill>
                  <a:srgbClr val="ED751C"/>
                </a:solidFill>
                <a:latin typeface="Canva Sans Bold"/>
              </a:rPr>
              <a:t>Example :</a:t>
            </a:r>
          </a:p>
        </p:txBody>
      </p:sp>
    </p:spTree>
  </p:cSld>
  <p:clrMapOvr>
    <a:masterClrMapping/>
  </p:clrMapOvr>
  <p:transition spd="slow">
    <p:push dir="l"/>
  </p:transition>
</p:sld>
</file>

<file path=ppt/slides/slide51.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sp>
        <p:nvSpPr>
          <p:cNvPr name="Freeform 2" id="2"/>
          <p:cNvSpPr/>
          <p:nvPr/>
        </p:nvSpPr>
        <p:spPr>
          <a:xfrm flipH="false" flipV="false" rot="0">
            <a:off x="-3341771" y="5516773"/>
            <a:ext cx="9733126" cy="9733126"/>
          </a:xfrm>
          <a:custGeom>
            <a:avLst/>
            <a:gdLst/>
            <a:ahLst/>
            <a:cxnLst/>
            <a:rect r="r" b="b" t="t" l="l"/>
            <a:pathLst>
              <a:path h="9733126" w="9733126">
                <a:moveTo>
                  <a:pt x="0" y="0"/>
                </a:moveTo>
                <a:lnTo>
                  <a:pt x="9733126" y="0"/>
                </a:lnTo>
                <a:lnTo>
                  <a:pt x="9733126" y="9733127"/>
                </a:lnTo>
                <a:lnTo>
                  <a:pt x="0" y="97331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046224" y="3771779"/>
            <a:ext cx="9144000" cy="2505703"/>
          </a:xfrm>
          <a:prstGeom prst="rect">
            <a:avLst/>
          </a:prstGeom>
        </p:spPr>
        <p:txBody>
          <a:bodyPr anchor="t" rtlCol="false" tIns="0" lIns="0" bIns="0" rIns="0">
            <a:spAutoFit/>
          </a:bodyPr>
          <a:lstStyle/>
          <a:p>
            <a:pPr algn="ctr" marL="0" indent="0" lvl="0">
              <a:lnSpc>
                <a:spcPts val="10074"/>
              </a:lnSpc>
              <a:spcBef>
                <a:spcPct val="0"/>
              </a:spcBef>
            </a:pPr>
            <a:r>
              <a:rPr lang="en-US" sz="7196" spc="64">
                <a:solidFill>
                  <a:srgbClr val="303030"/>
                </a:solidFill>
                <a:latin typeface="Canva Sans Bold"/>
              </a:rPr>
              <a:t>Récupération des données</a:t>
            </a:r>
          </a:p>
        </p:txBody>
      </p:sp>
      <p:sp>
        <p:nvSpPr>
          <p:cNvPr name="Freeform 4" id="4"/>
          <p:cNvSpPr/>
          <p:nvPr/>
        </p:nvSpPr>
        <p:spPr>
          <a:xfrm flipH="false" flipV="false" rot="0">
            <a:off x="11359828" y="-2914607"/>
            <a:ext cx="10752765" cy="10752765"/>
          </a:xfrm>
          <a:custGeom>
            <a:avLst/>
            <a:gdLst/>
            <a:ahLst/>
            <a:cxnLst/>
            <a:rect r="r" b="b" t="t" l="l"/>
            <a:pathLst>
              <a:path h="10752765" w="10752765">
                <a:moveTo>
                  <a:pt x="0" y="0"/>
                </a:moveTo>
                <a:lnTo>
                  <a:pt x="10752765" y="0"/>
                </a:lnTo>
                <a:lnTo>
                  <a:pt x="10752765" y="10752765"/>
                </a:lnTo>
                <a:lnTo>
                  <a:pt x="0" y="107527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7528071" y="9239983"/>
            <a:ext cx="528209" cy="633535"/>
          </a:xfrm>
          <a:custGeom>
            <a:avLst/>
            <a:gdLst/>
            <a:ahLst/>
            <a:cxnLst/>
            <a:rect r="r" b="b" t="t" l="l"/>
            <a:pathLst>
              <a:path h="633535" w="528209">
                <a:moveTo>
                  <a:pt x="0" y="0"/>
                </a:moveTo>
                <a:lnTo>
                  <a:pt x="528209" y="0"/>
                </a:lnTo>
                <a:lnTo>
                  <a:pt x="528209" y="633534"/>
                </a:lnTo>
                <a:lnTo>
                  <a:pt x="0" y="63353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transition spd="slow">
    <p:push dir="l"/>
  </p:transition>
</p:sld>
</file>

<file path=ppt/slides/slide52.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0" y="5708421"/>
            <a:ext cx="18288000" cy="4578579"/>
          </a:xfrm>
          <a:custGeom>
            <a:avLst/>
            <a:gdLst/>
            <a:ahLst/>
            <a:cxnLst/>
            <a:rect r="r" b="b" t="t" l="l"/>
            <a:pathLst>
              <a:path h="4578579" w="18288000">
                <a:moveTo>
                  <a:pt x="0" y="0"/>
                </a:moveTo>
                <a:lnTo>
                  <a:pt x="18288000" y="0"/>
                </a:lnTo>
                <a:lnTo>
                  <a:pt x="18288000" y="4578579"/>
                </a:lnTo>
                <a:lnTo>
                  <a:pt x="0" y="4578579"/>
                </a:lnTo>
                <a:lnTo>
                  <a:pt x="0" y="0"/>
                </a:lnTo>
                <a:close/>
              </a:path>
            </a:pathLst>
          </a:custGeom>
          <a:blipFill>
            <a:blip r:embed="rId2"/>
            <a:stretch>
              <a:fillRect l="-2835" t="0" r="-653" b="0"/>
            </a:stretch>
          </a:blipFill>
        </p:spPr>
      </p:sp>
      <p:sp>
        <p:nvSpPr>
          <p:cNvPr name="TextBox 5" id="5"/>
          <p:cNvSpPr txBox="true"/>
          <p:nvPr/>
        </p:nvSpPr>
        <p:spPr>
          <a:xfrm rot="0">
            <a:off x="2482756" y="720878"/>
            <a:ext cx="10991259" cy="919605"/>
          </a:xfrm>
          <a:prstGeom prst="rect">
            <a:avLst/>
          </a:prstGeom>
        </p:spPr>
        <p:txBody>
          <a:bodyPr anchor="t" rtlCol="false" tIns="0" lIns="0" bIns="0" rIns="0">
            <a:spAutoFit/>
          </a:bodyPr>
          <a:lstStyle/>
          <a:p>
            <a:pPr algn="ctr">
              <a:lnSpc>
                <a:spcPts val="7582"/>
              </a:lnSpc>
              <a:spcBef>
                <a:spcPct val="0"/>
              </a:spcBef>
            </a:pPr>
            <a:r>
              <a:rPr lang="en-US" sz="5416">
                <a:solidFill>
                  <a:srgbClr val="000000"/>
                </a:solidFill>
                <a:latin typeface="Canva Sans Bold"/>
              </a:rPr>
              <a:t>Récupération des données:</a:t>
            </a:r>
          </a:p>
        </p:txBody>
      </p:sp>
      <p:sp>
        <p:nvSpPr>
          <p:cNvPr name="TextBox 6" id="6"/>
          <p:cNvSpPr txBox="true"/>
          <p:nvPr/>
        </p:nvSpPr>
        <p:spPr>
          <a:xfrm rot="0">
            <a:off x="2114079" y="2101040"/>
            <a:ext cx="13283721" cy="3450463"/>
          </a:xfrm>
          <a:prstGeom prst="rect">
            <a:avLst/>
          </a:prstGeom>
        </p:spPr>
        <p:txBody>
          <a:bodyPr anchor="t" rtlCol="false" tIns="0" lIns="0" bIns="0" rIns="0">
            <a:spAutoFit/>
          </a:bodyPr>
          <a:lstStyle/>
          <a:p>
            <a:pPr algn="just">
              <a:lnSpc>
                <a:spcPts val="3926"/>
              </a:lnSpc>
            </a:pPr>
            <a:r>
              <a:rPr lang="en-US" sz="2600">
                <a:solidFill>
                  <a:srgbClr val="000000"/>
                </a:solidFill>
                <a:latin typeface="Canva Sans"/>
              </a:rPr>
              <a:t>Dans le cadre du développement web avec le Framework CodeIgniter 4, le passage des données du contrôleur à la vue est une étape cruciale. Cela permet de séparer la logique de l’application de sa présentation. En d’autres termes, le contrôleur agit comme un intermédiaire qui récupère les données, les traite si nécessaire, puis les transmet à la vue. La vue est alors responsable de la présentation de ces données à l’utilisateur. Les vues sont généralement stockées dans </a:t>
            </a:r>
            <a:r>
              <a:rPr lang="en-US" sz="2600">
                <a:solidFill>
                  <a:srgbClr val="000000"/>
                </a:solidFill>
                <a:latin typeface="Canva Sans Bold Italics"/>
              </a:rPr>
              <a:t>app/Views.</a:t>
            </a:r>
          </a:p>
          <a:p>
            <a:pPr algn="just">
              <a:lnSpc>
                <a:spcPts val="3926"/>
              </a:lnSpc>
            </a:pPr>
          </a:p>
        </p:txBody>
      </p:sp>
    </p:spTree>
  </p:cSld>
  <p:clrMapOvr>
    <a:masterClrMapping/>
  </p:clrMapOvr>
  <p:transition spd="slow">
    <p:push dir="l"/>
  </p:transition>
</p:sld>
</file>

<file path=ppt/slides/slide53.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2295849" y="3116887"/>
            <a:ext cx="13696303" cy="6940226"/>
          </a:xfrm>
          <a:custGeom>
            <a:avLst/>
            <a:gdLst/>
            <a:ahLst/>
            <a:cxnLst/>
            <a:rect r="r" b="b" t="t" l="l"/>
            <a:pathLst>
              <a:path h="6940226" w="13696303">
                <a:moveTo>
                  <a:pt x="0" y="0"/>
                </a:moveTo>
                <a:lnTo>
                  <a:pt x="13696302" y="0"/>
                </a:lnTo>
                <a:lnTo>
                  <a:pt x="13696302" y="6940226"/>
                </a:lnTo>
                <a:lnTo>
                  <a:pt x="0" y="6940226"/>
                </a:lnTo>
                <a:lnTo>
                  <a:pt x="0" y="0"/>
                </a:lnTo>
                <a:close/>
              </a:path>
            </a:pathLst>
          </a:custGeom>
          <a:blipFill>
            <a:blip r:embed="rId2"/>
            <a:stretch>
              <a:fillRect l="-1885" t="0" r="-512" b="0"/>
            </a:stretch>
          </a:blipFill>
        </p:spPr>
      </p:sp>
      <p:sp>
        <p:nvSpPr>
          <p:cNvPr name="TextBox 5" id="5"/>
          <p:cNvSpPr txBox="true"/>
          <p:nvPr/>
        </p:nvSpPr>
        <p:spPr>
          <a:xfrm rot="0">
            <a:off x="2686683" y="743096"/>
            <a:ext cx="10991259" cy="919605"/>
          </a:xfrm>
          <a:prstGeom prst="rect">
            <a:avLst/>
          </a:prstGeom>
        </p:spPr>
        <p:txBody>
          <a:bodyPr anchor="t" rtlCol="false" tIns="0" lIns="0" bIns="0" rIns="0">
            <a:spAutoFit/>
          </a:bodyPr>
          <a:lstStyle/>
          <a:p>
            <a:pPr algn="ctr">
              <a:lnSpc>
                <a:spcPts val="7582"/>
              </a:lnSpc>
              <a:spcBef>
                <a:spcPct val="0"/>
              </a:spcBef>
            </a:pPr>
            <a:r>
              <a:rPr lang="en-US" sz="5416">
                <a:solidFill>
                  <a:srgbClr val="000000"/>
                </a:solidFill>
                <a:latin typeface="Canva Sans Bold"/>
              </a:rPr>
              <a:t>Récupération des données:</a:t>
            </a:r>
          </a:p>
        </p:txBody>
      </p:sp>
      <p:sp>
        <p:nvSpPr>
          <p:cNvPr name="TextBox 6" id="6"/>
          <p:cNvSpPr txBox="true"/>
          <p:nvPr/>
        </p:nvSpPr>
        <p:spPr>
          <a:xfrm rot="0">
            <a:off x="735618" y="1954523"/>
            <a:ext cx="16816763" cy="1012190"/>
          </a:xfrm>
          <a:prstGeom prst="rect">
            <a:avLst/>
          </a:prstGeom>
        </p:spPr>
        <p:txBody>
          <a:bodyPr anchor="t" rtlCol="false" tIns="0" lIns="0" bIns="0" rIns="0">
            <a:spAutoFit/>
          </a:bodyPr>
          <a:lstStyle/>
          <a:p>
            <a:pPr>
              <a:lnSpc>
                <a:spcPts val="4059"/>
              </a:lnSpc>
              <a:spcBef>
                <a:spcPct val="0"/>
              </a:spcBef>
            </a:pPr>
            <a:r>
              <a:rPr lang="en-US" sz="2899">
                <a:solidFill>
                  <a:srgbClr val="000000"/>
                </a:solidFill>
                <a:latin typeface="Canva Sans"/>
              </a:rPr>
              <a:t>Voici un exemple de code qui affiche un tableau sous forme d’une liste non ordonnée en utilisant des structures de contrôle :</a:t>
            </a:r>
          </a:p>
        </p:txBody>
      </p:sp>
    </p:spTree>
  </p:cSld>
  <p:clrMapOvr>
    <a:masterClrMapping/>
  </p:clrMapOvr>
  <p:transition spd="slow">
    <p:push dir="l"/>
  </p:transition>
</p:sld>
</file>

<file path=ppt/slides/slide54.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629720" y="1861500"/>
            <a:ext cx="10975620" cy="8079276"/>
          </a:xfrm>
          <a:custGeom>
            <a:avLst/>
            <a:gdLst/>
            <a:ahLst/>
            <a:cxnLst/>
            <a:rect r="r" b="b" t="t" l="l"/>
            <a:pathLst>
              <a:path h="8079276" w="10975620">
                <a:moveTo>
                  <a:pt x="0" y="0"/>
                </a:moveTo>
                <a:lnTo>
                  <a:pt x="10975620" y="0"/>
                </a:lnTo>
                <a:lnTo>
                  <a:pt x="10975620" y="8079276"/>
                </a:lnTo>
                <a:lnTo>
                  <a:pt x="0" y="8079276"/>
                </a:lnTo>
                <a:lnTo>
                  <a:pt x="0" y="0"/>
                </a:lnTo>
                <a:close/>
              </a:path>
            </a:pathLst>
          </a:custGeom>
          <a:blipFill>
            <a:blip r:embed="rId2"/>
            <a:stretch>
              <a:fillRect l="0" t="0" r="0" b="0"/>
            </a:stretch>
          </a:blipFill>
        </p:spPr>
      </p:sp>
      <p:sp>
        <p:nvSpPr>
          <p:cNvPr name="Freeform 5" id="5"/>
          <p:cNvSpPr/>
          <p:nvPr/>
        </p:nvSpPr>
        <p:spPr>
          <a:xfrm flipH="false" flipV="false" rot="0">
            <a:off x="11501080" y="3054373"/>
            <a:ext cx="5966742" cy="5693530"/>
          </a:xfrm>
          <a:custGeom>
            <a:avLst/>
            <a:gdLst/>
            <a:ahLst/>
            <a:cxnLst/>
            <a:rect r="r" b="b" t="t" l="l"/>
            <a:pathLst>
              <a:path h="5693530" w="5966742">
                <a:moveTo>
                  <a:pt x="0" y="0"/>
                </a:moveTo>
                <a:lnTo>
                  <a:pt x="5966742" y="0"/>
                </a:lnTo>
                <a:lnTo>
                  <a:pt x="5966742" y="5693530"/>
                </a:lnTo>
                <a:lnTo>
                  <a:pt x="0" y="5693530"/>
                </a:lnTo>
                <a:lnTo>
                  <a:pt x="0" y="0"/>
                </a:lnTo>
                <a:close/>
              </a:path>
            </a:pathLst>
          </a:custGeom>
          <a:blipFill>
            <a:blip r:embed="rId3"/>
            <a:stretch>
              <a:fillRect l="-465" t="-1569" r="0" b="-2511"/>
            </a:stretch>
          </a:blipFill>
        </p:spPr>
      </p:sp>
      <p:sp>
        <p:nvSpPr>
          <p:cNvPr name="TextBox 6" id="6"/>
          <p:cNvSpPr txBox="true"/>
          <p:nvPr/>
        </p:nvSpPr>
        <p:spPr>
          <a:xfrm rot="0">
            <a:off x="2414780" y="516510"/>
            <a:ext cx="10991259" cy="919605"/>
          </a:xfrm>
          <a:prstGeom prst="rect">
            <a:avLst/>
          </a:prstGeom>
        </p:spPr>
        <p:txBody>
          <a:bodyPr anchor="t" rtlCol="false" tIns="0" lIns="0" bIns="0" rIns="0">
            <a:spAutoFit/>
          </a:bodyPr>
          <a:lstStyle/>
          <a:p>
            <a:pPr algn="ctr">
              <a:lnSpc>
                <a:spcPts val="7582"/>
              </a:lnSpc>
              <a:spcBef>
                <a:spcPct val="0"/>
              </a:spcBef>
            </a:pPr>
            <a:r>
              <a:rPr lang="en-US" sz="5416">
                <a:solidFill>
                  <a:srgbClr val="000000"/>
                </a:solidFill>
                <a:latin typeface="Canva Sans Bold"/>
              </a:rPr>
              <a:t>Récupération des données:</a:t>
            </a:r>
          </a:p>
        </p:txBody>
      </p:sp>
    </p:spTree>
  </p:cSld>
  <p:clrMapOvr>
    <a:masterClrMapping/>
  </p:clrMapOvr>
  <p:transition spd="slow">
    <p:push dir="l"/>
  </p:transition>
</p:sld>
</file>

<file path=ppt/slides/slide55.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sp>
        <p:nvSpPr>
          <p:cNvPr name="Freeform 2" id="2"/>
          <p:cNvSpPr/>
          <p:nvPr/>
        </p:nvSpPr>
        <p:spPr>
          <a:xfrm flipH="false" flipV="false" rot="0">
            <a:off x="-3341771" y="5516773"/>
            <a:ext cx="9733126" cy="9733126"/>
          </a:xfrm>
          <a:custGeom>
            <a:avLst/>
            <a:gdLst/>
            <a:ahLst/>
            <a:cxnLst/>
            <a:rect r="r" b="b" t="t" l="l"/>
            <a:pathLst>
              <a:path h="9733126" w="9733126">
                <a:moveTo>
                  <a:pt x="0" y="0"/>
                </a:moveTo>
                <a:lnTo>
                  <a:pt x="9733126" y="0"/>
                </a:lnTo>
                <a:lnTo>
                  <a:pt x="9733126" y="9733127"/>
                </a:lnTo>
                <a:lnTo>
                  <a:pt x="0" y="97331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324252" y="4365258"/>
            <a:ext cx="9144000" cy="1394559"/>
          </a:xfrm>
          <a:prstGeom prst="rect">
            <a:avLst/>
          </a:prstGeom>
        </p:spPr>
        <p:txBody>
          <a:bodyPr anchor="t" rtlCol="false" tIns="0" lIns="0" bIns="0" rIns="0">
            <a:spAutoFit/>
          </a:bodyPr>
          <a:lstStyle/>
          <a:p>
            <a:pPr algn="ctr" marL="0" indent="0" lvl="0">
              <a:lnSpc>
                <a:spcPts val="11334"/>
              </a:lnSpc>
              <a:spcBef>
                <a:spcPct val="0"/>
              </a:spcBef>
            </a:pPr>
            <a:r>
              <a:rPr lang="en-US" sz="8096" spc="72">
                <a:solidFill>
                  <a:srgbClr val="303030"/>
                </a:solidFill>
                <a:latin typeface="Canva Sans Bold"/>
              </a:rPr>
              <a:t>View Cells</a:t>
            </a:r>
          </a:p>
        </p:txBody>
      </p:sp>
      <p:sp>
        <p:nvSpPr>
          <p:cNvPr name="Freeform 4" id="4"/>
          <p:cNvSpPr/>
          <p:nvPr/>
        </p:nvSpPr>
        <p:spPr>
          <a:xfrm flipH="false" flipV="false" rot="0">
            <a:off x="11359828" y="-2914607"/>
            <a:ext cx="10752765" cy="10752765"/>
          </a:xfrm>
          <a:custGeom>
            <a:avLst/>
            <a:gdLst/>
            <a:ahLst/>
            <a:cxnLst/>
            <a:rect r="r" b="b" t="t" l="l"/>
            <a:pathLst>
              <a:path h="10752765" w="10752765">
                <a:moveTo>
                  <a:pt x="0" y="0"/>
                </a:moveTo>
                <a:lnTo>
                  <a:pt x="10752765" y="0"/>
                </a:lnTo>
                <a:lnTo>
                  <a:pt x="10752765" y="10752765"/>
                </a:lnTo>
                <a:lnTo>
                  <a:pt x="0" y="107527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7528071" y="9239983"/>
            <a:ext cx="528209" cy="633535"/>
          </a:xfrm>
          <a:custGeom>
            <a:avLst/>
            <a:gdLst/>
            <a:ahLst/>
            <a:cxnLst/>
            <a:rect r="r" b="b" t="t" l="l"/>
            <a:pathLst>
              <a:path h="633535" w="528209">
                <a:moveTo>
                  <a:pt x="0" y="0"/>
                </a:moveTo>
                <a:lnTo>
                  <a:pt x="528209" y="0"/>
                </a:lnTo>
                <a:lnTo>
                  <a:pt x="528209" y="633534"/>
                </a:lnTo>
                <a:lnTo>
                  <a:pt x="0" y="63353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transition spd="slow">
    <p:push dir="l"/>
  </p:transition>
</p:sld>
</file>

<file path=ppt/slides/slide56.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5923928" y="-4604113"/>
            <a:ext cx="8598931" cy="8598931"/>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0000"/>
              </a:srgbClr>
            </a:solidFill>
          </p:spPr>
        </p:sp>
      </p:grpSp>
      <p:grpSp>
        <p:nvGrpSpPr>
          <p:cNvPr name="Group 4" id="4"/>
          <p:cNvGrpSpPr/>
          <p:nvPr/>
        </p:nvGrpSpPr>
        <p:grpSpPr>
          <a:xfrm rot="0">
            <a:off x="14439717" y="7182386"/>
            <a:ext cx="8598931" cy="8598931"/>
            <a:chOff x="0" y="0"/>
            <a:chExt cx="13716000" cy="13716000"/>
          </a:xfrm>
        </p:grpSpPr>
        <p:sp>
          <p:nvSpPr>
            <p:cNvPr name="Freeform 5" id="5"/>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6" id="6"/>
          <p:cNvSpPr txBox="true"/>
          <p:nvPr/>
        </p:nvSpPr>
        <p:spPr>
          <a:xfrm rot="0">
            <a:off x="1375695" y="2417190"/>
            <a:ext cx="15119568" cy="5951528"/>
          </a:xfrm>
          <a:prstGeom prst="rect">
            <a:avLst/>
          </a:prstGeom>
        </p:spPr>
        <p:txBody>
          <a:bodyPr anchor="t" rtlCol="false" tIns="0" lIns="0" bIns="0" rIns="0">
            <a:spAutoFit/>
          </a:bodyPr>
          <a:lstStyle/>
          <a:p>
            <a:pPr algn="just" marL="661276" indent="-330638" lvl="1">
              <a:lnSpc>
                <a:spcPts val="4288"/>
              </a:lnSpc>
              <a:buFont typeface="Arial"/>
              <a:buChar char="•"/>
            </a:pPr>
            <a:r>
              <a:rPr lang="en-US" sz="3062">
                <a:solidFill>
                  <a:srgbClr val="000000"/>
                </a:solidFill>
                <a:latin typeface="Canva Sans"/>
              </a:rPr>
              <a:t>Les </a:t>
            </a:r>
            <a:r>
              <a:rPr lang="en-US" sz="3062">
                <a:solidFill>
                  <a:srgbClr val="000000"/>
                </a:solidFill>
                <a:latin typeface="Canva Sans Bold Italics"/>
              </a:rPr>
              <a:t>“View Cells”</a:t>
            </a:r>
            <a:r>
              <a:rPr lang="en-US" sz="3062">
                <a:solidFill>
                  <a:srgbClr val="000000"/>
                </a:solidFill>
                <a:latin typeface="Canva Sans"/>
              </a:rPr>
              <a:t> dans CodeIgniter 4 sont des composants réutilisables qui encapsulent des parties spécifiques de l’interface utilisateur.</a:t>
            </a:r>
          </a:p>
          <a:p>
            <a:pPr algn="just">
              <a:lnSpc>
                <a:spcPts val="4288"/>
              </a:lnSpc>
            </a:pPr>
          </a:p>
          <a:p>
            <a:pPr algn="just" marL="661276" indent="-330638" lvl="1">
              <a:lnSpc>
                <a:spcPts val="4288"/>
              </a:lnSpc>
              <a:buFont typeface="Arial"/>
              <a:buChar char="•"/>
            </a:pPr>
            <a:r>
              <a:rPr lang="en-US" sz="3062">
                <a:solidFill>
                  <a:srgbClr val="000000"/>
                </a:solidFill>
                <a:latin typeface="Canva Sans"/>
              </a:rPr>
              <a:t>Elles permettent d’appeler une méthode spécifique d’une classe depuis votre vue.</a:t>
            </a:r>
          </a:p>
          <a:p>
            <a:pPr algn="just">
              <a:lnSpc>
                <a:spcPts val="4288"/>
              </a:lnSpc>
            </a:pPr>
          </a:p>
          <a:p>
            <a:pPr algn="just" marL="661276" indent="-330638" lvl="1">
              <a:lnSpc>
                <a:spcPts val="4288"/>
              </a:lnSpc>
              <a:buFont typeface="Arial"/>
              <a:buChar char="•"/>
            </a:pPr>
            <a:r>
              <a:rPr lang="en-US" sz="3062">
                <a:solidFill>
                  <a:srgbClr val="000000"/>
                </a:solidFill>
                <a:latin typeface="Canva Sans"/>
              </a:rPr>
              <a:t>Cette méthode renvoie du HTML qui est inséré directement dans la vue.</a:t>
            </a:r>
          </a:p>
          <a:p>
            <a:pPr algn="just">
              <a:lnSpc>
                <a:spcPts val="4288"/>
              </a:lnSpc>
            </a:pPr>
          </a:p>
          <a:p>
            <a:pPr algn="just" marL="661276" indent="-330638" lvl="1">
              <a:lnSpc>
                <a:spcPts val="4288"/>
              </a:lnSpc>
              <a:buFont typeface="Arial"/>
              <a:buChar char="•"/>
            </a:pPr>
            <a:r>
              <a:rPr lang="en-US" sz="3062">
                <a:solidFill>
                  <a:srgbClr val="000000"/>
                </a:solidFill>
                <a:latin typeface="Canva Sans"/>
              </a:rPr>
              <a:t>Vous pouvez passer des paramètres à la méthode de la “View Cell” pour personnaliser le HTML généré.</a:t>
            </a:r>
          </a:p>
          <a:p>
            <a:pPr algn="just">
              <a:lnSpc>
                <a:spcPts val="4288"/>
              </a:lnSpc>
              <a:spcBef>
                <a:spcPct val="0"/>
              </a:spcBef>
            </a:pPr>
          </a:p>
        </p:txBody>
      </p:sp>
      <p:sp>
        <p:nvSpPr>
          <p:cNvPr name="TextBox 7" id="7"/>
          <p:cNvSpPr txBox="true"/>
          <p:nvPr/>
        </p:nvSpPr>
        <p:spPr>
          <a:xfrm rot="0">
            <a:off x="6268041" y="516510"/>
            <a:ext cx="10991259" cy="919605"/>
          </a:xfrm>
          <a:prstGeom prst="rect">
            <a:avLst/>
          </a:prstGeom>
        </p:spPr>
        <p:txBody>
          <a:bodyPr anchor="t" rtlCol="false" tIns="0" lIns="0" bIns="0" rIns="0">
            <a:spAutoFit/>
          </a:bodyPr>
          <a:lstStyle/>
          <a:p>
            <a:pPr algn="ctr">
              <a:lnSpc>
                <a:spcPts val="7582"/>
              </a:lnSpc>
              <a:spcBef>
                <a:spcPct val="0"/>
              </a:spcBef>
            </a:pPr>
            <a:r>
              <a:rPr lang="en-US" sz="5416">
                <a:solidFill>
                  <a:srgbClr val="000000"/>
                </a:solidFill>
                <a:latin typeface="Canva Sans Bold"/>
              </a:rPr>
              <a:t>View Cells, c’est quoi ? </a:t>
            </a:r>
          </a:p>
        </p:txBody>
      </p:sp>
    </p:spTree>
  </p:cSld>
  <p:clrMapOvr>
    <a:masterClrMapping/>
  </p:clrMapOvr>
  <p:transition spd="slow">
    <p:push dir="l"/>
  </p:transition>
</p:sld>
</file>

<file path=ppt/slides/slide57.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0" y="2391709"/>
            <a:ext cx="18288000" cy="7895291"/>
          </a:xfrm>
          <a:custGeom>
            <a:avLst/>
            <a:gdLst/>
            <a:ahLst/>
            <a:cxnLst/>
            <a:rect r="r" b="b" t="t" l="l"/>
            <a:pathLst>
              <a:path h="7895291" w="18288000">
                <a:moveTo>
                  <a:pt x="0" y="0"/>
                </a:moveTo>
                <a:lnTo>
                  <a:pt x="18288000" y="0"/>
                </a:lnTo>
                <a:lnTo>
                  <a:pt x="18288000" y="7895291"/>
                </a:lnTo>
                <a:lnTo>
                  <a:pt x="0" y="7895291"/>
                </a:lnTo>
                <a:lnTo>
                  <a:pt x="0" y="0"/>
                </a:lnTo>
                <a:close/>
              </a:path>
            </a:pathLst>
          </a:custGeom>
          <a:blipFill>
            <a:blip r:embed="rId2"/>
            <a:stretch>
              <a:fillRect l="-63" t="0" r="-63" b="-1195"/>
            </a:stretch>
          </a:blipFill>
        </p:spPr>
      </p:sp>
      <p:sp>
        <p:nvSpPr>
          <p:cNvPr name="TextBox 5" id="5"/>
          <p:cNvSpPr txBox="true"/>
          <p:nvPr/>
        </p:nvSpPr>
        <p:spPr>
          <a:xfrm rot="0">
            <a:off x="4665812" y="1066479"/>
            <a:ext cx="7176989" cy="795021"/>
          </a:xfrm>
          <a:prstGeom prst="rect">
            <a:avLst/>
          </a:prstGeom>
        </p:spPr>
        <p:txBody>
          <a:bodyPr anchor="t" rtlCol="false" tIns="0" lIns="0" bIns="0" rIns="0">
            <a:spAutoFit/>
          </a:bodyPr>
          <a:lstStyle/>
          <a:p>
            <a:pPr algn="ctr">
              <a:lnSpc>
                <a:spcPts val="6579"/>
              </a:lnSpc>
              <a:spcBef>
                <a:spcPct val="0"/>
              </a:spcBef>
            </a:pPr>
            <a:r>
              <a:rPr lang="en-US" sz="4699">
                <a:solidFill>
                  <a:srgbClr val="000000"/>
                </a:solidFill>
                <a:latin typeface="Canva Sans Bold"/>
              </a:rPr>
              <a:t>Appel d’ une "View Cell":</a:t>
            </a:r>
          </a:p>
        </p:txBody>
      </p:sp>
    </p:spTree>
  </p:cSld>
  <p:clrMapOvr>
    <a:masterClrMapping/>
  </p:clrMapOvr>
  <p:transition spd="slow">
    <p:push dir="l"/>
  </p:transition>
</p:sld>
</file>

<file path=ppt/slides/slide58.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1660960" y="8369619"/>
            <a:ext cx="14375269" cy="1117664"/>
          </a:xfrm>
          <a:custGeom>
            <a:avLst/>
            <a:gdLst/>
            <a:ahLst/>
            <a:cxnLst/>
            <a:rect r="r" b="b" t="t" l="l"/>
            <a:pathLst>
              <a:path h="1117664" w="14375269">
                <a:moveTo>
                  <a:pt x="0" y="0"/>
                </a:moveTo>
                <a:lnTo>
                  <a:pt x="14375269" y="0"/>
                </a:lnTo>
                <a:lnTo>
                  <a:pt x="14375269" y="1117664"/>
                </a:lnTo>
                <a:lnTo>
                  <a:pt x="0" y="1117664"/>
                </a:lnTo>
                <a:lnTo>
                  <a:pt x="0" y="0"/>
                </a:lnTo>
                <a:close/>
              </a:path>
            </a:pathLst>
          </a:custGeom>
          <a:blipFill>
            <a:blip r:embed="rId2"/>
            <a:stretch>
              <a:fillRect l="0" t="-8983" r="0" b="-8983"/>
            </a:stretch>
          </a:blipFill>
        </p:spPr>
      </p:sp>
      <p:sp>
        <p:nvSpPr>
          <p:cNvPr name="Freeform 5" id="5"/>
          <p:cNvSpPr/>
          <p:nvPr/>
        </p:nvSpPr>
        <p:spPr>
          <a:xfrm flipH="false" flipV="false" rot="0">
            <a:off x="3576993" y="3285111"/>
            <a:ext cx="11134013" cy="4187253"/>
          </a:xfrm>
          <a:custGeom>
            <a:avLst/>
            <a:gdLst/>
            <a:ahLst/>
            <a:cxnLst/>
            <a:rect r="r" b="b" t="t" l="l"/>
            <a:pathLst>
              <a:path h="4187253" w="11134013">
                <a:moveTo>
                  <a:pt x="0" y="0"/>
                </a:moveTo>
                <a:lnTo>
                  <a:pt x="11134014" y="0"/>
                </a:lnTo>
                <a:lnTo>
                  <a:pt x="11134014" y="4187253"/>
                </a:lnTo>
                <a:lnTo>
                  <a:pt x="0" y="4187253"/>
                </a:lnTo>
                <a:lnTo>
                  <a:pt x="0" y="0"/>
                </a:lnTo>
                <a:close/>
              </a:path>
            </a:pathLst>
          </a:custGeom>
          <a:blipFill>
            <a:blip r:embed="rId3"/>
            <a:stretch>
              <a:fillRect l="0" t="0" r="0" b="-4867"/>
            </a:stretch>
          </a:blipFill>
        </p:spPr>
      </p:sp>
      <p:sp>
        <p:nvSpPr>
          <p:cNvPr name="TextBox 6" id="6"/>
          <p:cNvSpPr txBox="true"/>
          <p:nvPr/>
        </p:nvSpPr>
        <p:spPr>
          <a:xfrm rot="0">
            <a:off x="-243275" y="557980"/>
            <a:ext cx="5579586" cy="846190"/>
          </a:xfrm>
          <a:prstGeom prst="rect">
            <a:avLst/>
          </a:prstGeom>
        </p:spPr>
        <p:txBody>
          <a:bodyPr anchor="t" rtlCol="false" tIns="0" lIns="0" bIns="0" rIns="0">
            <a:spAutoFit/>
          </a:bodyPr>
          <a:lstStyle/>
          <a:p>
            <a:pPr algn="ctr">
              <a:lnSpc>
                <a:spcPts val="6909"/>
              </a:lnSpc>
              <a:spcBef>
                <a:spcPct val="0"/>
              </a:spcBef>
            </a:pPr>
            <a:r>
              <a:rPr lang="en-US" sz="4935">
                <a:solidFill>
                  <a:srgbClr val="000000"/>
                </a:solidFill>
                <a:latin typeface="Canva Sans Bold"/>
              </a:rPr>
              <a:t>Simple Cells:</a:t>
            </a:r>
          </a:p>
        </p:txBody>
      </p:sp>
      <p:sp>
        <p:nvSpPr>
          <p:cNvPr name="TextBox 7" id="7"/>
          <p:cNvSpPr txBox="true"/>
          <p:nvPr/>
        </p:nvSpPr>
        <p:spPr>
          <a:xfrm rot="0">
            <a:off x="476119" y="1884608"/>
            <a:ext cx="16744950" cy="914728"/>
          </a:xfrm>
          <a:prstGeom prst="rect">
            <a:avLst/>
          </a:prstGeom>
        </p:spPr>
        <p:txBody>
          <a:bodyPr anchor="t" rtlCol="false" tIns="0" lIns="0" bIns="0" rIns="0">
            <a:spAutoFit/>
          </a:bodyPr>
          <a:lstStyle/>
          <a:p>
            <a:pPr algn="just">
              <a:lnSpc>
                <a:spcPts val="3667"/>
              </a:lnSpc>
              <a:spcBef>
                <a:spcPct val="0"/>
              </a:spcBef>
            </a:pPr>
            <a:r>
              <a:rPr lang="en-US" sz="2619">
                <a:solidFill>
                  <a:srgbClr val="000000"/>
                </a:solidFill>
                <a:latin typeface="Canva Sans"/>
              </a:rPr>
              <a:t>Ce sont des classes qui retournent une chaîne à partir de la méthode choisie. Elles sont utiles pour encapsuler de petits morceaux de logique de vue qui peuvent être réutilisés à travers plusieurs vues.</a:t>
            </a:r>
          </a:p>
        </p:txBody>
      </p:sp>
      <p:sp>
        <p:nvSpPr>
          <p:cNvPr name="TextBox 8" id="8"/>
          <p:cNvSpPr txBox="true"/>
          <p:nvPr/>
        </p:nvSpPr>
        <p:spPr>
          <a:xfrm rot="0">
            <a:off x="476119" y="7577139"/>
            <a:ext cx="11505927" cy="464820"/>
          </a:xfrm>
          <a:prstGeom prst="rect">
            <a:avLst/>
          </a:prstGeom>
        </p:spPr>
        <p:txBody>
          <a:bodyPr anchor="t" rtlCol="false" tIns="0" lIns="0" bIns="0" rIns="0">
            <a:spAutoFit/>
          </a:bodyPr>
          <a:lstStyle/>
          <a:p>
            <a:pPr algn="just">
              <a:lnSpc>
                <a:spcPts val="3779"/>
              </a:lnSpc>
              <a:spcBef>
                <a:spcPct val="0"/>
              </a:spcBef>
            </a:pPr>
            <a:r>
              <a:rPr lang="en-US" sz="2700">
                <a:solidFill>
                  <a:srgbClr val="000000"/>
                </a:solidFill>
                <a:latin typeface="Canva Sans"/>
              </a:rPr>
              <a:t>Vous pouvez l’appeler depuis une vue comme suit :</a:t>
            </a:r>
          </a:p>
        </p:txBody>
      </p:sp>
    </p:spTree>
  </p:cSld>
  <p:clrMapOvr>
    <a:masterClrMapping/>
  </p:clrMapOvr>
  <p:transition spd="slow">
    <p:push dir="l"/>
  </p:transition>
</p:sld>
</file>

<file path=ppt/slides/slide59.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4018487" y="5143500"/>
            <a:ext cx="9821940" cy="4725856"/>
          </a:xfrm>
          <a:custGeom>
            <a:avLst/>
            <a:gdLst/>
            <a:ahLst/>
            <a:cxnLst/>
            <a:rect r="r" b="b" t="t" l="l"/>
            <a:pathLst>
              <a:path h="4725856" w="9821940">
                <a:moveTo>
                  <a:pt x="0" y="0"/>
                </a:moveTo>
                <a:lnTo>
                  <a:pt x="9821940" y="0"/>
                </a:lnTo>
                <a:lnTo>
                  <a:pt x="9821940" y="4725856"/>
                </a:lnTo>
                <a:lnTo>
                  <a:pt x="0" y="4725856"/>
                </a:lnTo>
                <a:lnTo>
                  <a:pt x="0" y="0"/>
                </a:lnTo>
                <a:close/>
              </a:path>
            </a:pathLst>
          </a:custGeom>
          <a:blipFill>
            <a:blip r:embed="rId2"/>
            <a:stretch>
              <a:fillRect l="0" t="0" r="0" b="0"/>
            </a:stretch>
          </a:blipFill>
        </p:spPr>
      </p:sp>
      <p:sp>
        <p:nvSpPr>
          <p:cNvPr name="TextBox 5" id="5"/>
          <p:cNvSpPr txBox="true"/>
          <p:nvPr/>
        </p:nvSpPr>
        <p:spPr>
          <a:xfrm rot="0">
            <a:off x="476119" y="557980"/>
            <a:ext cx="5579586" cy="846190"/>
          </a:xfrm>
          <a:prstGeom prst="rect">
            <a:avLst/>
          </a:prstGeom>
        </p:spPr>
        <p:txBody>
          <a:bodyPr anchor="t" rtlCol="false" tIns="0" lIns="0" bIns="0" rIns="0">
            <a:spAutoFit/>
          </a:bodyPr>
          <a:lstStyle/>
          <a:p>
            <a:pPr algn="ctr">
              <a:lnSpc>
                <a:spcPts val="6909"/>
              </a:lnSpc>
              <a:spcBef>
                <a:spcPct val="0"/>
              </a:spcBef>
            </a:pPr>
            <a:r>
              <a:rPr lang="en-US" sz="4935">
                <a:solidFill>
                  <a:srgbClr val="000000"/>
                </a:solidFill>
                <a:latin typeface="Canva Sans Bold"/>
              </a:rPr>
              <a:t>Controlled Cells:</a:t>
            </a:r>
          </a:p>
        </p:txBody>
      </p:sp>
      <p:sp>
        <p:nvSpPr>
          <p:cNvPr name="TextBox 6" id="6"/>
          <p:cNvSpPr txBox="true"/>
          <p:nvPr/>
        </p:nvSpPr>
        <p:spPr>
          <a:xfrm rot="0">
            <a:off x="698549" y="2119371"/>
            <a:ext cx="16838780" cy="2535142"/>
          </a:xfrm>
          <a:prstGeom prst="rect">
            <a:avLst/>
          </a:prstGeom>
        </p:spPr>
        <p:txBody>
          <a:bodyPr anchor="t" rtlCol="false" tIns="0" lIns="0" bIns="0" rIns="0">
            <a:spAutoFit/>
          </a:bodyPr>
          <a:lstStyle/>
          <a:p>
            <a:pPr algn="just">
              <a:lnSpc>
                <a:spcPts val="4077"/>
              </a:lnSpc>
            </a:pPr>
            <a:r>
              <a:rPr lang="en-US" sz="2532">
                <a:solidFill>
                  <a:srgbClr val="000000"/>
                </a:solidFill>
                <a:latin typeface="Canva Sans"/>
              </a:rPr>
              <a:t>Ces cellules sont générées à partir d’une classe qui étend </a:t>
            </a:r>
            <a:r>
              <a:rPr lang="en-US" sz="2532">
                <a:solidFill>
                  <a:srgbClr val="000000"/>
                </a:solidFill>
                <a:latin typeface="Canva Sans Bold Italics"/>
              </a:rPr>
              <a:t>CodeIgniter\View\Cells\Cell</a:t>
            </a:r>
            <a:r>
              <a:rPr lang="en-US" sz="2532">
                <a:solidFill>
                  <a:srgbClr val="000000"/>
                </a:solidFill>
                <a:latin typeface="Canva Sans"/>
              </a:rPr>
              <a:t>. Cette classe offre des fonctionnalités supplémentaires qui rendent vos “View Cells” plus flexibles et plus rapides à utiliser. Par exemple, elles peuvent utiliser le système de mise en cache de CodeIgniter pour stocker le rendu de la vue pendant un certain temps, ce qui peut améliorer les performances si la génération de la vue est coûteuse en termes de temps ou de ressources.</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940950" y="-1095203"/>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86A13"/>
            </a:solidFill>
          </p:spPr>
        </p:sp>
      </p:grpSp>
      <p:grpSp>
        <p:nvGrpSpPr>
          <p:cNvPr name="Group 4" id="4"/>
          <p:cNvGrpSpPr/>
          <p:nvPr/>
        </p:nvGrpSpPr>
        <p:grpSpPr>
          <a:xfrm rot="0">
            <a:off x="14420750" y="6545637"/>
            <a:ext cx="8486400" cy="8486400"/>
            <a:chOff x="0" y="0"/>
            <a:chExt cx="11315200" cy="11315200"/>
          </a:xfrm>
        </p:grpSpPr>
        <p:sp>
          <p:nvSpPr>
            <p:cNvPr name="Freeform 5" id="5"/>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alpha val="25882"/>
              </a:srgbClr>
            </a:solidFill>
          </p:spPr>
        </p:sp>
      </p:grpSp>
      <p:sp>
        <p:nvSpPr>
          <p:cNvPr name="TextBox 6" id="6"/>
          <p:cNvSpPr txBox="true"/>
          <p:nvPr/>
        </p:nvSpPr>
        <p:spPr>
          <a:xfrm rot="0">
            <a:off x="1897400" y="1222414"/>
            <a:ext cx="13043550" cy="8241792"/>
          </a:xfrm>
          <a:prstGeom prst="rect">
            <a:avLst/>
          </a:prstGeom>
        </p:spPr>
        <p:txBody>
          <a:bodyPr anchor="t" rtlCol="false" tIns="0" lIns="0" bIns="0" rIns="0">
            <a:spAutoFit/>
          </a:bodyPr>
          <a:lstStyle/>
          <a:p>
            <a:pPr>
              <a:lnSpc>
                <a:spcPts val="3863"/>
              </a:lnSpc>
            </a:pPr>
            <a:r>
              <a:rPr lang="en-US" sz="2799">
                <a:solidFill>
                  <a:srgbClr val="333333"/>
                </a:solidFill>
                <a:latin typeface="Canva Sans"/>
              </a:rPr>
              <a:t>CodeIgniter est un framework PHP qui offre plusieurs avantages, mais comme tout outil, il présente également quelques inconvénients. Voici quelques inconvénients potentiels de CodeIgniter :</a:t>
            </a:r>
          </a:p>
          <a:p>
            <a:pPr>
              <a:lnSpc>
                <a:spcPts val="3863"/>
              </a:lnSpc>
            </a:pPr>
          </a:p>
          <a:p>
            <a:pPr>
              <a:lnSpc>
                <a:spcPts val="3863"/>
              </a:lnSpc>
            </a:pPr>
            <a:r>
              <a:rPr lang="en-US" sz="2799">
                <a:solidFill>
                  <a:srgbClr val="333333"/>
                </a:solidFill>
                <a:latin typeface="Canva Sans"/>
              </a:rPr>
              <a:t>1. Manque de conventions strictes : Contrairement à d'autres frameworks, CodeIgniter n'impose pas de conventions strictes.</a:t>
            </a:r>
          </a:p>
          <a:p>
            <a:pPr>
              <a:lnSpc>
                <a:spcPts val="3863"/>
              </a:lnSpc>
            </a:pPr>
          </a:p>
          <a:p>
            <a:pPr>
              <a:lnSpc>
                <a:spcPts val="3863"/>
              </a:lnSpc>
            </a:pPr>
            <a:r>
              <a:rPr lang="en-US" sz="2799">
                <a:solidFill>
                  <a:srgbClr val="333333"/>
                </a:solidFill>
                <a:latin typeface="Canva Sans"/>
              </a:rPr>
              <a:t>2. Pas de support natif pour l'ORM (Object-Relational Mapping) : ce qui signifie que les développeurs doivent gérer les requêtes SQL manuellement.</a:t>
            </a:r>
          </a:p>
          <a:p>
            <a:pPr>
              <a:lnSpc>
                <a:spcPts val="3863"/>
              </a:lnSpc>
            </a:pPr>
          </a:p>
          <a:p>
            <a:pPr>
              <a:lnSpc>
                <a:spcPts val="3863"/>
              </a:lnSpc>
            </a:pPr>
            <a:r>
              <a:rPr lang="en-US" sz="2799">
                <a:solidFill>
                  <a:srgbClr val="333333"/>
                </a:solidFill>
                <a:latin typeface="Canva Sans"/>
              </a:rPr>
              <a:t>3. Documentation parfois limitée.</a:t>
            </a:r>
          </a:p>
          <a:p>
            <a:pPr>
              <a:lnSpc>
                <a:spcPts val="3863"/>
              </a:lnSpc>
            </a:pPr>
          </a:p>
          <a:p>
            <a:pPr>
              <a:lnSpc>
                <a:spcPts val="3863"/>
              </a:lnSpc>
            </a:pPr>
            <a:r>
              <a:rPr lang="en-US" sz="2799">
                <a:solidFill>
                  <a:srgbClr val="333333"/>
                </a:solidFill>
                <a:latin typeface="Canva Sans"/>
              </a:rPr>
              <a:t>4. Communauté plus petite par rapport à d'autres frameworks.</a:t>
            </a:r>
          </a:p>
          <a:p>
            <a:pPr>
              <a:lnSpc>
                <a:spcPts val="3863"/>
              </a:lnSpc>
            </a:pPr>
          </a:p>
          <a:p>
            <a:pPr>
              <a:lnSpc>
                <a:spcPts val="3863"/>
              </a:lnSpc>
            </a:pPr>
            <a:r>
              <a:rPr lang="en-US" sz="2799">
                <a:solidFill>
                  <a:srgbClr val="333333"/>
                </a:solidFill>
                <a:latin typeface="Canva Sans"/>
              </a:rPr>
              <a:t>5. Pas de support natif pour les fonctionnalités avancées.</a:t>
            </a:r>
          </a:p>
          <a:p>
            <a:pPr>
              <a:lnSpc>
                <a:spcPts val="3863"/>
              </a:lnSpc>
            </a:pPr>
          </a:p>
          <a:p>
            <a:pPr algn="l">
              <a:lnSpc>
                <a:spcPts val="3863"/>
              </a:lnSpc>
            </a:pPr>
            <a:r>
              <a:rPr lang="en-US" sz="2799">
                <a:solidFill>
                  <a:srgbClr val="333333"/>
                </a:solidFill>
                <a:latin typeface="Canva Sans"/>
              </a:rPr>
              <a:t>6. Moins d'outils intégrés.</a:t>
            </a:r>
          </a:p>
        </p:txBody>
      </p:sp>
      <p:sp>
        <p:nvSpPr>
          <p:cNvPr name="TextBox 7" id="7"/>
          <p:cNvSpPr txBox="true"/>
          <p:nvPr/>
        </p:nvSpPr>
        <p:spPr>
          <a:xfrm rot="0">
            <a:off x="4010485" y="435970"/>
            <a:ext cx="10267029" cy="603504"/>
          </a:xfrm>
          <a:prstGeom prst="rect">
            <a:avLst/>
          </a:prstGeom>
        </p:spPr>
        <p:txBody>
          <a:bodyPr anchor="t" rtlCol="false" tIns="0" lIns="0" bIns="0" rIns="0">
            <a:spAutoFit/>
          </a:bodyPr>
          <a:lstStyle/>
          <a:p>
            <a:pPr algn="l">
              <a:lnSpc>
                <a:spcPts val="4967"/>
              </a:lnSpc>
            </a:pPr>
            <a:r>
              <a:rPr lang="en-US" sz="3600">
                <a:solidFill>
                  <a:srgbClr val="000000"/>
                </a:solidFill>
                <a:latin typeface="Canva Sans Bold"/>
              </a:rPr>
              <a:t>Les inconvénients du CodeIgniter </a:t>
            </a:r>
          </a:p>
        </p:txBody>
      </p:sp>
    </p:spTree>
  </p:cSld>
  <p:clrMapOvr>
    <a:masterClrMapping/>
  </p:clrMapOvr>
  <p:transition spd="slow">
    <p:push dir="l"/>
  </p:transition>
</p:sld>
</file>

<file path=ppt/slides/slide60.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5397800" y="-1861500"/>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2348484" y="7162072"/>
            <a:ext cx="13695148" cy="1476646"/>
          </a:xfrm>
          <a:custGeom>
            <a:avLst/>
            <a:gdLst/>
            <a:ahLst/>
            <a:cxnLst/>
            <a:rect r="r" b="b" t="t" l="l"/>
            <a:pathLst>
              <a:path h="1476646" w="13695148">
                <a:moveTo>
                  <a:pt x="0" y="0"/>
                </a:moveTo>
                <a:lnTo>
                  <a:pt x="13695149" y="0"/>
                </a:lnTo>
                <a:lnTo>
                  <a:pt x="13695149" y="1476646"/>
                </a:lnTo>
                <a:lnTo>
                  <a:pt x="0" y="1476646"/>
                </a:lnTo>
                <a:lnTo>
                  <a:pt x="0" y="0"/>
                </a:lnTo>
                <a:close/>
              </a:path>
            </a:pathLst>
          </a:custGeom>
          <a:blipFill>
            <a:blip r:embed="rId2"/>
            <a:stretch>
              <a:fillRect l="0" t="-2639" r="0" b="-4454"/>
            </a:stretch>
          </a:blipFill>
        </p:spPr>
      </p:sp>
      <p:sp>
        <p:nvSpPr>
          <p:cNvPr name="Freeform 5" id="5"/>
          <p:cNvSpPr/>
          <p:nvPr/>
        </p:nvSpPr>
        <p:spPr>
          <a:xfrm flipH="false" flipV="false" rot="0">
            <a:off x="3265913" y="3114591"/>
            <a:ext cx="10938361" cy="2707151"/>
          </a:xfrm>
          <a:custGeom>
            <a:avLst/>
            <a:gdLst/>
            <a:ahLst/>
            <a:cxnLst/>
            <a:rect r="r" b="b" t="t" l="l"/>
            <a:pathLst>
              <a:path h="2707151" w="10938361">
                <a:moveTo>
                  <a:pt x="0" y="0"/>
                </a:moveTo>
                <a:lnTo>
                  <a:pt x="10938360" y="0"/>
                </a:lnTo>
                <a:lnTo>
                  <a:pt x="10938360" y="2707152"/>
                </a:lnTo>
                <a:lnTo>
                  <a:pt x="0" y="2707152"/>
                </a:lnTo>
                <a:lnTo>
                  <a:pt x="0" y="0"/>
                </a:lnTo>
                <a:close/>
              </a:path>
            </a:pathLst>
          </a:custGeom>
          <a:blipFill>
            <a:blip r:embed="rId3"/>
            <a:stretch>
              <a:fillRect l="-2706" t="0" r="-2706" b="0"/>
            </a:stretch>
          </a:blipFill>
        </p:spPr>
      </p:sp>
      <p:sp>
        <p:nvSpPr>
          <p:cNvPr name="TextBox 6" id="6"/>
          <p:cNvSpPr txBox="true"/>
          <p:nvPr/>
        </p:nvSpPr>
        <p:spPr>
          <a:xfrm rot="0">
            <a:off x="476119" y="557980"/>
            <a:ext cx="5579586" cy="846190"/>
          </a:xfrm>
          <a:prstGeom prst="rect">
            <a:avLst/>
          </a:prstGeom>
        </p:spPr>
        <p:txBody>
          <a:bodyPr anchor="t" rtlCol="false" tIns="0" lIns="0" bIns="0" rIns="0">
            <a:spAutoFit/>
          </a:bodyPr>
          <a:lstStyle/>
          <a:p>
            <a:pPr algn="ctr">
              <a:lnSpc>
                <a:spcPts val="6909"/>
              </a:lnSpc>
              <a:spcBef>
                <a:spcPct val="0"/>
              </a:spcBef>
            </a:pPr>
            <a:r>
              <a:rPr lang="en-US" sz="4935">
                <a:solidFill>
                  <a:srgbClr val="000000"/>
                </a:solidFill>
                <a:latin typeface="Canva Sans Bold"/>
              </a:rPr>
              <a:t>Controlled Cells:</a:t>
            </a:r>
          </a:p>
        </p:txBody>
      </p:sp>
      <p:sp>
        <p:nvSpPr>
          <p:cNvPr name="TextBox 7" id="7"/>
          <p:cNvSpPr txBox="true"/>
          <p:nvPr/>
        </p:nvSpPr>
        <p:spPr>
          <a:xfrm rot="0">
            <a:off x="476119" y="2110481"/>
            <a:ext cx="10953056" cy="464820"/>
          </a:xfrm>
          <a:prstGeom prst="rect">
            <a:avLst/>
          </a:prstGeom>
        </p:spPr>
        <p:txBody>
          <a:bodyPr anchor="t" rtlCol="false" tIns="0" lIns="0" bIns="0" rIns="0">
            <a:spAutoFit/>
          </a:bodyPr>
          <a:lstStyle/>
          <a:p>
            <a:pPr algn="just">
              <a:lnSpc>
                <a:spcPts val="3779"/>
              </a:lnSpc>
              <a:spcBef>
                <a:spcPct val="0"/>
              </a:spcBef>
            </a:pPr>
            <a:r>
              <a:rPr lang="en-US" sz="2700">
                <a:solidFill>
                  <a:srgbClr val="000000"/>
                </a:solidFill>
                <a:latin typeface="Canva Sans"/>
              </a:rPr>
              <a:t>Et le fichier de vue </a:t>
            </a:r>
            <a:r>
              <a:rPr lang="en-US" sz="2700">
                <a:solidFill>
                  <a:srgbClr val="000000"/>
                </a:solidFill>
                <a:latin typeface="Canva Sans Italics"/>
              </a:rPr>
              <a:t>alert_message.php</a:t>
            </a:r>
            <a:r>
              <a:rPr lang="en-US" sz="2700">
                <a:solidFill>
                  <a:srgbClr val="000000"/>
                </a:solidFill>
                <a:latin typeface="Canva Sans"/>
              </a:rPr>
              <a:t> pourrait ressembler à ceci : </a:t>
            </a:r>
          </a:p>
        </p:txBody>
      </p:sp>
      <p:sp>
        <p:nvSpPr>
          <p:cNvPr name="TextBox 8" id="8"/>
          <p:cNvSpPr txBox="true"/>
          <p:nvPr/>
        </p:nvSpPr>
        <p:spPr>
          <a:xfrm rot="0">
            <a:off x="476119" y="6121359"/>
            <a:ext cx="8409980" cy="464820"/>
          </a:xfrm>
          <a:prstGeom prst="rect">
            <a:avLst/>
          </a:prstGeom>
        </p:spPr>
        <p:txBody>
          <a:bodyPr anchor="t" rtlCol="false" tIns="0" lIns="0" bIns="0" rIns="0">
            <a:spAutoFit/>
          </a:bodyPr>
          <a:lstStyle/>
          <a:p>
            <a:pPr algn="just">
              <a:lnSpc>
                <a:spcPts val="3779"/>
              </a:lnSpc>
              <a:spcBef>
                <a:spcPct val="0"/>
              </a:spcBef>
            </a:pPr>
            <a:r>
              <a:rPr lang="en-US" sz="2700">
                <a:solidFill>
                  <a:srgbClr val="000000"/>
                </a:solidFill>
                <a:latin typeface="Canva Sans"/>
              </a:rPr>
              <a:t>Vous pouvez l’appeler depuis une vue comme suit :</a:t>
            </a:r>
          </a:p>
        </p:txBody>
      </p:sp>
      <p:sp>
        <p:nvSpPr>
          <p:cNvPr name="TextBox 9" id="9"/>
          <p:cNvSpPr txBox="true"/>
          <p:nvPr/>
        </p:nvSpPr>
        <p:spPr>
          <a:xfrm rot="0">
            <a:off x="476119" y="9150476"/>
            <a:ext cx="16044764" cy="447231"/>
          </a:xfrm>
          <a:prstGeom prst="rect">
            <a:avLst/>
          </a:prstGeom>
        </p:spPr>
        <p:txBody>
          <a:bodyPr anchor="t" rtlCol="false" tIns="0" lIns="0" bIns="0" rIns="0">
            <a:spAutoFit/>
          </a:bodyPr>
          <a:lstStyle/>
          <a:p>
            <a:pPr algn="just">
              <a:lnSpc>
                <a:spcPts val="3699"/>
              </a:lnSpc>
              <a:spcBef>
                <a:spcPct val="0"/>
              </a:spcBef>
            </a:pPr>
            <a:r>
              <a:rPr lang="en-US" sz="2642">
                <a:solidFill>
                  <a:srgbClr val="000000"/>
                </a:solidFill>
                <a:latin typeface="Canva Sans"/>
              </a:rPr>
              <a:t>Vous pouvez également créer une “Controlled Cell” via la commande intégrée: </a:t>
            </a:r>
            <a:r>
              <a:rPr lang="en-US" sz="2642">
                <a:solidFill>
                  <a:srgbClr val="F86A13"/>
                </a:solidFill>
                <a:latin typeface="Canva Sans Bold"/>
              </a:rPr>
              <a:t>php spark make:cell</a:t>
            </a:r>
            <a:r>
              <a:rPr lang="en-US" sz="2642">
                <a:solidFill>
                  <a:srgbClr val="000000"/>
                </a:solidFill>
                <a:latin typeface="Canva Sans"/>
              </a:rPr>
              <a:t>.</a:t>
            </a:r>
          </a:p>
        </p:txBody>
      </p:sp>
    </p:spTree>
  </p:cSld>
  <p:clrMapOvr>
    <a:masterClrMapping/>
  </p:clrMapOvr>
  <p:transition spd="slow">
    <p:push dir="l"/>
  </p:transition>
</p:sld>
</file>

<file path=ppt/slides/slide61.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3158" r="0" b="3158"/>
          <a:stretch>
            <a:fillRect/>
          </a:stretch>
        </p:blipFill>
        <p:spPr>
          <a:xfrm flipH="false" flipV="false" rot="0">
            <a:off x="594794" y="890200"/>
            <a:ext cx="16535402" cy="8229600"/>
          </a:xfrm>
          <a:prstGeom prst="rect">
            <a:avLst/>
          </a:prstGeom>
        </p:spPr>
      </p:pic>
    </p:spTree>
  </p:cSld>
  <p:clrMapOvr>
    <a:masterClrMapping/>
  </p:clrMapOvr>
  <p:transition spd="slow">
    <p:push dir="l"/>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62.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117" r="0" b="117"/>
          <a:stretch>
            <a:fillRect/>
          </a:stretch>
        </p:blipFill>
        <p:spPr>
          <a:xfrm flipH="false" flipV="false" rot="0">
            <a:off x="1498387" y="793541"/>
            <a:ext cx="15527547" cy="8229600"/>
          </a:xfrm>
          <a:prstGeom prst="rect">
            <a:avLst/>
          </a:prstGeom>
        </p:spPr>
      </p:pic>
    </p:spTree>
  </p:cSld>
  <p:clrMapOvr>
    <a:masterClrMapping/>
  </p:clrMapOvr>
  <p:transition spd="slow">
    <p:push dir="l"/>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63.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5672128" y="0"/>
            <a:ext cx="10287000" cy="10287000"/>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TextBox 4" id="4"/>
          <p:cNvSpPr txBox="true"/>
          <p:nvPr/>
        </p:nvSpPr>
        <p:spPr>
          <a:xfrm rot="0">
            <a:off x="3210036" y="3985415"/>
            <a:ext cx="11416155" cy="1158085"/>
          </a:xfrm>
          <a:prstGeom prst="rect">
            <a:avLst/>
          </a:prstGeom>
        </p:spPr>
        <p:txBody>
          <a:bodyPr anchor="t" rtlCol="false" tIns="0" lIns="0" bIns="0" rIns="0">
            <a:spAutoFit/>
          </a:bodyPr>
          <a:lstStyle/>
          <a:p>
            <a:pPr algn="l">
              <a:lnSpc>
                <a:spcPts val="9470"/>
              </a:lnSpc>
            </a:pPr>
            <a:r>
              <a:rPr lang="en-US" sz="6862">
                <a:solidFill>
                  <a:srgbClr val="000000"/>
                </a:solidFill>
                <a:latin typeface="Canva Sans Bold"/>
              </a:rPr>
              <a:t>Formulaires et Validations</a:t>
            </a:r>
          </a:p>
        </p:txBody>
      </p:sp>
      <p:sp>
        <p:nvSpPr>
          <p:cNvPr name="Freeform 5" id="5"/>
          <p:cNvSpPr/>
          <p:nvPr/>
        </p:nvSpPr>
        <p:spPr>
          <a:xfrm flipH="false" flipV="false" rot="0">
            <a:off x="9736283" y="5143500"/>
            <a:ext cx="8551717" cy="3999185"/>
          </a:xfrm>
          <a:custGeom>
            <a:avLst/>
            <a:gdLst/>
            <a:ahLst/>
            <a:cxnLst/>
            <a:rect r="r" b="b" t="t" l="l"/>
            <a:pathLst>
              <a:path h="3999185" w="8551717">
                <a:moveTo>
                  <a:pt x="0" y="0"/>
                </a:moveTo>
                <a:lnTo>
                  <a:pt x="8551717" y="0"/>
                </a:lnTo>
                <a:lnTo>
                  <a:pt x="8551717" y="3999185"/>
                </a:lnTo>
                <a:lnTo>
                  <a:pt x="0" y="3999185"/>
                </a:lnTo>
                <a:lnTo>
                  <a:pt x="0" y="0"/>
                </a:lnTo>
                <a:close/>
              </a:path>
            </a:pathLst>
          </a:custGeom>
          <a:blipFill>
            <a:blip r:embed="rId3"/>
            <a:stretch>
              <a:fillRect l="0" t="0" r="0" b="0"/>
            </a:stretch>
          </a:blipFill>
        </p:spPr>
      </p:sp>
    </p:spTree>
  </p:cSld>
  <p:clrMapOvr>
    <a:masterClrMapping/>
  </p:clrMapOvr>
  <p:transition spd="slow">
    <p:push dir="l"/>
  </p:transition>
</p:sld>
</file>

<file path=ppt/slides/slide64.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TextBox 4" id="4"/>
          <p:cNvSpPr txBox="true"/>
          <p:nvPr/>
        </p:nvSpPr>
        <p:spPr>
          <a:xfrm rot="0">
            <a:off x="2566241" y="93345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
        <p:nvSpPr>
          <p:cNvPr name="Freeform 5" id="5"/>
          <p:cNvSpPr/>
          <p:nvPr/>
        </p:nvSpPr>
        <p:spPr>
          <a:xfrm flipH="false" flipV="false" rot="0">
            <a:off x="5792770" y="2022169"/>
            <a:ext cx="9317906" cy="7609287"/>
          </a:xfrm>
          <a:custGeom>
            <a:avLst/>
            <a:gdLst/>
            <a:ahLst/>
            <a:cxnLst/>
            <a:rect r="r" b="b" t="t" l="l"/>
            <a:pathLst>
              <a:path h="7609287" w="9317906">
                <a:moveTo>
                  <a:pt x="0" y="0"/>
                </a:moveTo>
                <a:lnTo>
                  <a:pt x="9317907" y="0"/>
                </a:lnTo>
                <a:lnTo>
                  <a:pt x="9317907" y="7609287"/>
                </a:lnTo>
                <a:lnTo>
                  <a:pt x="0" y="7609287"/>
                </a:lnTo>
                <a:lnTo>
                  <a:pt x="0" y="0"/>
                </a:lnTo>
                <a:close/>
              </a:path>
            </a:pathLst>
          </a:custGeom>
          <a:blipFill>
            <a:blip r:embed="rId2"/>
            <a:stretch>
              <a:fillRect l="0" t="-2366" r="0" b="-2366"/>
            </a:stretch>
          </a:blipFill>
        </p:spPr>
      </p:sp>
    </p:spTree>
  </p:cSld>
  <p:clrMapOvr>
    <a:masterClrMapping/>
  </p:clrMapOvr>
  <p:transition spd="slow">
    <p:push dir="l"/>
  </p:transition>
</p:sld>
</file>

<file path=ppt/slides/slide65.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TextBox 4" id="4"/>
          <p:cNvSpPr txBox="true"/>
          <p:nvPr/>
        </p:nvSpPr>
        <p:spPr>
          <a:xfrm rot="0">
            <a:off x="2277473" y="93345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
        <p:nvSpPr>
          <p:cNvPr name="TextBox 5" id="5"/>
          <p:cNvSpPr txBox="true"/>
          <p:nvPr/>
        </p:nvSpPr>
        <p:spPr>
          <a:xfrm rot="0">
            <a:off x="1371128" y="2324416"/>
            <a:ext cx="4310886" cy="737616"/>
          </a:xfrm>
          <a:prstGeom prst="rect">
            <a:avLst/>
          </a:prstGeom>
        </p:spPr>
        <p:txBody>
          <a:bodyPr anchor="t" rtlCol="false" tIns="0" lIns="0" bIns="0" rIns="0">
            <a:spAutoFit/>
          </a:bodyPr>
          <a:lstStyle/>
          <a:p>
            <a:pPr algn="ctr">
              <a:lnSpc>
                <a:spcPts val="6072"/>
              </a:lnSpc>
              <a:spcBef>
                <a:spcPct val="0"/>
              </a:spcBef>
            </a:pPr>
            <a:r>
              <a:rPr lang="en-US" sz="4400">
                <a:solidFill>
                  <a:srgbClr val="000000"/>
                </a:solidFill>
                <a:latin typeface="Canva Sans Bold"/>
              </a:rPr>
              <a:t>Introduction</a:t>
            </a:r>
            <a:r>
              <a:rPr lang="en-US" sz="4400">
                <a:solidFill>
                  <a:srgbClr val="000000"/>
                </a:solidFill>
                <a:latin typeface="Canva Sans"/>
              </a:rPr>
              <a:t>  </a:t>
            </a:r>
          </a:p>
        </p:txBody>
      </p:sp>
      <p:sp>
        <p:nvSpPr>
          <p:cNvPr name="TextBox 6" id="6"/>
          <p:cNvSpPr txBox="true"/>
          <p:nvPr/>
        </p:nvSpPr>
        <p:spPr>
          <a:xfrm rot="0">
            <a:off x="1861500" y="3489703"/>
            <a:ext cx="14421352" cy="2668269"/>
          </a:xfrm>
          <a:prstGeom prst="rect">
            <a:avLst/>
          </a:prstGeom>
        </p:spPr>
        <p:txBody>
          <a:bodyPr anchor="t" rtlCol="false" tIns="0" lIns="0" bIns="0" rIns="0">
            <a:spAutoFit/>
          </a:bodyPr>
          <a:lstStyle/>
          <a:p>
            <a:pPr algn="ctr">
              <a:lnSpc>
                <a:spcPts val="5270"/>
              </a:lnSpc>
            </a:pPr>
            <a:r>
              <a:rPr lang="en-US" sz="3400" spc="170">
                <a:solidFill>
                  <a:srgbClr val="EE4323"/>
                </a:solidFill>
                <a:latin typeface="Poppins Bold"/>
              </a:rPr>
              <a:t>CodeIgniter</a:t>
            </a:r>
            <a:r>
              <a:rPr lang="en-US" sz="3400" spc="170">
                <a:solidFill>
                  <a:srgbClr val="000000"/>
                </a:solidFill>
                <a:latin typeface="Poppins"/>
              </a:rPr>
              <a:t>  fournit  une variété de fonctionnalités qui peuvent être utilisées pour traiter les données des formulaires HTML:</a:t>
            </a:r>
          </a:p>
          <a:p>
            <a:pPr algn="ctr">
              <a:lnSpc>
                <a:spcPts val="5270"/>
              </a:lnSpc>
            </a:pPr>
          </a:p>
        </p:txBody>
      </p:sp>
      <p:sp>
        <p:nvSpPr>
          <p:cNvPr name="TextBox 7" id="7"/>
          <p:cNvSpPr txBox="true"/>
          <p:nvPr/>
        </p:nvSpPr>
        <p:spPr>
          <a:xfrm rot="0">
            <a:off x="3779072" y="6122918"/>
            <a:ext cx="12416692" cy="3046427"/>
          </a:xfrm>
          <a:prstGeom prst="rect">
            <a:avLst/>
          </a:prstGeom>
        </p:spPr>
        <p:txBody>
          <a:bodyPr anchor="t" rtlCol="false" tIns="0" lIns="0" bIns="0" rIns="0">
            <a:spAutoFit/>
          </a:bodyPr>
          <a:lstStyle/>
          <a:p>
            <a:pPr algn="just" marL="1136670" indent="-568335" lvl="1">
              <a:lnSpc>
                <a:spcPts val="8055"/>
              </a:lnSpc>
              <a:buFont typeface="Arial"/>
              <a:buChar char="•"/>
            </a:pPr>
            <a:r>
              <a:rPr lang="en-US" sz="5264" spc="263">
                <a:solidFill>
                  <a:srgbClr val="000000"/>
                </a:solidFill>
                <a:latin typeface="Poppins"/>
              </a:rPr>
              <a:t> La creation  des formulaire</a:t>
            </a:r>
          </a:p>
          <a:p>
            <a:pPr algn="just" marL="1136670" indent="-568335" lvl="1">
              <a:lnSpc>
                <a:spcPts val="8055"/>
              </a:lnSpc>
              <a:buFont typeface="Arial"/>
              <a:buChar char="•"/>
            </a:pPr>
            <a:r>
              <a:rPr lang="en-US" sz="5264" spc="263">
                <a:solidFill>
                  <a:srgbClr val="000000"/>
                </a:solidFill>
                <a:latin typeface="Poppins"/>
              </a:rPr>
              <a:t>la récupération des données </a:t>
            </a:r>
          </a:p>
          <a:p>
            <a:pPr algn="just" marL="1136670" indent="-568335" lvl="1">
              <a:lnSpc>
                <a:spcPts val="8055"/>
              </a:lnSpc>
              <a:buFont typeface="Arial"/>
              <a:buChar char="•"/>
            </a:pPr>
            <a:r>
              <a:rPr lang="en-US" sz="5264" spc="263">
                <a:solidFill>
                  <a:srgbClr val="000000"/>
                </a:solidFill>
                <a:latin typeface="Poppins"/>
              </a:rPr>
              <a:t>la validation des formulaires </a:t>
            </a:r>
          </a:p>
        </p:txBody>
      </p:sp>
    </p:spTree>
  </p:cSld>
  <p:clrMapOvr>
    <a:masterClrMapping/>
  </p:clrMapOvr>
  <p:transition spd="slow">
    <p:push dir="l"/>
  </p:transition>
</p:sld>
</file>

<file path=ppt/slides/slide66.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TextBox 4" id="4"/>
          <p:cNvSpPr txBox="true"/>
          <p:nvPr/>
        </p:nvSpPr>
        <p:spPr>
          <a:xfrm rot="0">
            <a:off x="2277473" y="93345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
        <p:nvSpPr>
          <p:cNvPr name="TextBox 5" id="5"/>
          <p:cNvSpPr txBox="true"/>
          <p:nvPr/>
        </p:nvSpPr>
        <p:spPr>
          <a:xfrm rot="0">
            <a:off x="-1229779" y="2324416"/>
            <a:ext cx="9628109" cy="737616"/>
          </a:xfrm>
          <a:prstGeom prst="rect">
            <a:avLst/>
          </a:prstGeom>
        </p:spPr>
        <p:txBody>
          <a:bodyPr anchor="t" rtlCol="false" tIns="0" lIns="0" bIns="0" rIns="0">
            <a:spAutoFit/>
          </a:bodyPr>
          <a:lstStyle/>
          <a:p>
            <a:pPr algn="ctr">
              <a:lnSpc>
                <a:spcPts val="6072"/>
              </a:lnSpc>
              <a:spcBef>
                <a:spcPct val="0"/>
              </a:spcBef>
            </a:pPr>
            <a:r>
              <a:rPr lang="en-US" sz="4400">
                <a:solidFill>
                  <a:srgbClr val="000000"/>
                </a:solidFill>
                <a:latin typeface="Canva Sans Bold"/>
              </a:rPr>
              <a:t>classe CI_Form </a:t>
            </a:r>
          </a:p>
        </p:txBody>
      </p:sp>
      <p:sp>
        <p:nvSpPr>
          <p:cNvPr name="Freeform 6" id="6"/>
          <p:cNvSpPr/>
          <p:nvPr/>
        </p:nvSpPr>
        <p:spPr>
          <a:xfrm flipH="false" flipV="false" rot="0">
            <a:off x="2739604" y="3298765"/>
            <a:ext cx="14727329" cy="4471191"/>
          </a:xfrm>
          <a:custGeom>
            <a:avLst/>
            <a:gdLst/>
            <a:ahLst/>
            <a:cxnLst/>
            <a:rect r="r" b="b" t="t" l="l"/>
            <a:pathLst>
              <a:path h="4471191" w="14727329">
                <a:moveTo>
                  <a:pt x="0" y="0"/>
                </a:moveTo>
                <a:lnTo>
                  <a:pt x="14727329" y="0"/>
                </a:lnTo>
                <a:lnTo>
                  <a:pt x="14727329" y="4471191"/>
                </a:lnTo>
                <a:lnTo>
                  <a:pt x="0" y="4471191"/>
                </a:lnTo>
                <a:lnTo>
                  <a:pt x="0" y="0"/>
                </a:lnTo>
                <a:close/>
              </a:path>
            </a:pathLst>
          </a:custGeom>
          <a:blipFill>
            <a:blip r:embed="rId2"/>
            <a:stretch>
              <a:fillRect l="0" t="-5231" r="0" b="-5231"/>
            </a:stretch>
          </a:blipFill>
        </p:spPr>
      </p:sp>
      <p:sp>
        <p:nvSpPr>
          <p:cNvPr name="TextBox 7" id="7"/>
          <p:cNvSpPr txBox="true"/>
          <p:nvPr/>
        </p:nvSpPr>
        <p:spPr>
          <a:xfrm rot="0">
            <a:off x="2277473" y="7836631"/>
            <a:ext cx="15189459" cy="2065021"/>
          </a:xfrm>
          <a:prstGeom prst="rect">
            <a:avLst/>
          </a:prstGeom>
        </p:spPr>
        <p:txBody>
          <a:bodyPr anchor="t" rtlCol="false" tIns="0" lIns="0" bIns="0" rIns="0">
            <a:spAutoFit/>
          </a:bodyPr>
          <a:lstStyle/>
          <a:p>
            <a:pPr algn="ctr">
              <a:lnSpc>
                <a:spcPts val="5564"/>
              </a:lnSpc>
            </a:pPr>
            <a:r>
              <a:rPr lang="en-US" sz="3499">
                <a:solidFill>
                  <a:srgbClr val="000000"/>
                </a:solidFill>
                <a:latin typeface="Canva Sans"/>
              </a:rPr>
              <a:t>Ce code crée un formulaire HTML avec deux champs : un champ de texte pour le nom de l'utilisateur et un champ de texte pour l'adresse e-mail de l'utilisateur.</a:t>
            </a:r>
          </a:p>
        </p:txBody>
      </p:sp>
    </p:spTree>
  </p:cSld>
  <p:clrMapOvr>
    <a:masterClrMapping/>
  </p:clrMapOvr>
  <p:transition spd="slow">
    <p:push dir="l"/>
  </p:transition>
</p:sld>
</file>

<file path=ppt/slides/slide67.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3242093" y="3221320"/>
            <a:ext cx="10618266" cy="2561811"/>
          </a:xfrm>
          <a:custGeom>
            <a:avLst/>
            <a:gdLst/>
            <a:ahLst/>
            <a:cxnLst/>
            <a:rect r="r" b="b" t="t" l="l"/>
            <a:pathLst>
              <a:path h="2561811" w="10618266">
                <a:moveTo>
                  <a:pt x="0" y="0"/>
                </a:moveTo>
                <a:lnTo>
                  <a:pt x="10618266" y="0"/>
                </a:lnTo>
                <a:lnTo>
                  <a:pt x="10618266" y="2561812"/>
                </a:lnTo>
                <a:lnTo>
                  <a:pt x="0" y="2561812"/>
                </a:lnTo>
                <a:lnTo>
                  <a:pt x="0" y="0"/>
                </a:lnTo>
                <a:close/>
              </a:path>
            </a:pathLst>
          </a:custGeom>
          <a:blipFill>
            <a:blip r:embed="rId2"/>
            <a:stretch>
              <a:fillRect l="0" t="0" r="0" b="0"/>
            </a:stretch>
          </a:blipFill>
        </p:spPr>
      </p:sp>
      <p:sp>
        <p:nvSpPr>
          <p:cNvPr name="Freeform 5" id="5"/>
          <p:cNvSpPr/>
          <p:nvPr/>
        </p:nvSpPr>
        <p:spPr>
          <a:xfrm flipH="false" flipV="false" rot="0">
            <a:off x="3242093" y="5970983"/>
            <a:ext cx="10618266" cy="3844567"/>
          </a:xfrm>
          <a:custGeom>
            <a:avLst/>
            <a:gdLst/>
            <a:ahLst/>
            <a:cxnLst/>
            <a:rect r="r" b="b" t="t" l="l"/>
            <a:pathLst>
              <a:path h="3844567" w="10618266">
                <a:moveTo>
                  <a:pt x="0" y="0"/>
                </a:moveTo>
                <a:lnTo>
                  <a:pt x="10618266" y="0"/>
                </a:lnTo>
                <a:lnTo>
                  <a:pt x="10618266" y="3844567"/>
                </a:lnTo>
                <a:lnTo>
                  <a:pt x="0" y="3844567"/>
                </a:lnTo>
                <a:lnTo>
                  <a:pt x="0" y="0"/>
                </a:lnTo>
                <a:close/>
              </a:path>
            </a:pathLst>
          </a:custGeom>
          <a:blipFill>
            <a:blip r:embed="rId3"/>
            <a:stretch>
              <a:fillRect l="0" t="-2926" r="0" b="-2926"/>
            </a:stretch>
          </a:blipFill>
        </p:spPr>
      </p:sp>
      <p:sp>
        <p:nvSpPr>
          <p:cNvPr name="TextBox 6" id="6"/>
          <p:cNvSpPr txBox="true"/>
          <p:nvPr/>
        </p:nvSpPr>
        <p:spPr>
          <a:xfrm rot="0">
            <a:off x="2250754" y="35130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
        <p:nvSpPr>
          <p:cNvPr name="TextBox 7" id="7"/>
          <p:cNvSpPr txBox="true"/>
          <p:nvPr/>
        </p:nvSpPr>
        <p:spPr>
          <a:xfrm rot="0">
            <a:off x="-1571961" y="1956548"/>
            <a:ext cx="9628109" cy="737616"/>
          </a:xfrm>
          <a:prstGeom prst="rect">
            <a:avLst/>
          </a:prstGeom>
        </p:spPr>
        <p:txBody>
          <a:bodyPr anchor="t" rtlCol="false" tIns="0" lIns="0" bIns="0" rIns="0">
            <a:spAutoFit/>
          </a:bodyPr>
          <a:lstStyle/>
          <a:p>
            <a:pPr algn="ctr">
              <a:lnSpc>
                <a:spcPts val="6072"/>
              </a:lnSpc>
              <a:spcBef>
                <a:spcPct val="0"/>
              </a:spcBef>
            </a:pPr>
            <a:r>
              <a:rPr lang="en-US" sz="4400">
                <a:solidFill>
                  <a:srgbClr val="000000"/>
                </a:solidFill>
                <a:latin typeface="Canva Sans Bold"/>
              </a:rPr>
              <a:t>classe CI_Form </a:t>
            </a:r>
          </a:p>
        </p:txBody>
      </p:sp>
    </p:spTree>
  </p:cSld>
  <p:clrMapOvr>
    <a:masterClrMapping/>
  </p:clrMapOvr>
  <p:transition spd="slow">
    <p:push dir="l"/>
  </p:transition>
</p:sld>
</file>

<file path=ppt/slides/slide68.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158173"/>
            <a:ext cx="4334783" cy="4334783"/>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Freeform 4" id="4"/>
          <p:cNvSpPr/>
          <p:nvPr/>
        </p:nvSpPr>
        <p:spPr>
          <a:xfrm flipH="false" flipV="false" rot="0">
            <a:off x="1119499" y="4034247"/>
            <a:ext cx="16049001" cy="3233685"/>
          </a:xfrm>
          <a:custGeom>
            <a:avLst/>
            <a:gdLst/>
            <a:ahLst/>
            <a:cxnLst/>
            <a:rect r="r" b="b" t="t" l="l"/>
            <a:pathLst>
              <a:path h="3233685" w="16049001">
                <a:moveTo>
                  <a:pt x="0" y="0"/>
                </a:moveTo>
                <a:lnTo>
                  <a:pt x="16049002" y="0"/>
                </a:lnTo>
                <a:lnTo>
                  <a:pt x="16049002" y="3233685"/>
                </a:lnTo>
                <a:lnTo>
                  <a:pt x="0" y="3233685"/>
                </a:lnTo>
                <a:lnTo>
                  <a:pt x="0" y="0"/>
                </a:lnTo>
                <a:close/>
              </a:path>
            </a:pathLst>
          </a:custGeom>
          <a:blipFill>
            <a:blip r:embed="rId2"/>
            <a:stretch>
              <a:fillRect l="0" t="-1608" r="0" b="-1608"/>
            </a:stretch>
          </a:blipFill>
        </p:spPr>
      </p:sp>
      <p:sp>
        <p:nvSpPr>
          <p:cNvPr name="Freeform 5" id="5"/>
          <p:cNvSpPr/>
          <p:nvPr/>
        </p:nvSpPr>
        <p:spPr>
          <a:xfrm flipH="false" flipV="false" rot="0">
            <a:off x="1028700" y="3003015"/>
            <a:ext cx="11166763" cy="1031231"/>
          </a:xfrm>
          <a:custGeom>
            <a:avLst/>
            <a:gdLst/>
            <a:ahLst/>
            <a:cxnLst/>
            <a:rect r="r" b="b" t="t" l="l"/>
            <a:pathLst>
              <a:path h="1031231" w="11166763">
                <a:moveTo>
                  <a:pt x="0" y="0"/>
                </a:moveTo>
                <a:lnTo>
                  <a:pt x="11166763" y="0"/>
                </a:lnTo>
                <a:lnTo>
                  <a:pt x="11166763" y="1031232"/>
                </a:lnTo>
                <a:lnTo>
                  <a:pt x="0" y="1031232"/>
                </a:lnTo>
                <a:lnTo>
                  <a:pt x="0" y="0"/>
                </a:lnTo>
                <a:close/>
              </a:path>
            </a:pathLst>
          </a:custGeom>
          <a:blipFill>
            <a:blip r:embed="rId3"/>
            <a:stretch>
              <a:fillRect l="0" t="0" r="0" b="0"/>
            </a:stretch>
          </a:blipFill>
        </p:spPr>
      </p:sp>
      <p:sp>
        <p:nvSpPr>
          <p:cNvPr name="TextBox 6" id="6"/>
          <p:cNvSpPr txBox="true"/>
          <p:nvPr/>
        </p:nvSpPr>
        <p:spPr>
          <a:xfrm rot="0">
            <a:off x="2277473" y="93345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
        <p:nvSpPr>
          <p:cNvPr name="TextBox 7" id="7"/>
          <p:cNvSpPr txBox="true"/>
          <p:nvPr/>
        </p:nvSpPr>
        <p:spPr>
          <a:xfrm rot="0">
            <a:off x="1119499" y="2004872"/>
            <a:ext cx="5209674" cy="737616"/>
          </a:xfrm>
          <a:prstGeom prst="rect">
            <a:avLst/>
          </a:prstGeom>
        </p:spPr>
        <p:txBody>
          <a:bodyPr anchor="t" rtlCol="false" tIns="0" lIns="0" bIns="0" rIns="0">
            <a:spAutoFit/>
          </a:bodyPr>
          <a:lstStyle/>
          <a:p>
            <a:pPr>
              <a:lnSpc>
                <a:spcPts val="6072"/>
              </a:lnSpc>
              <a:spcBef>
                <a:spcPct val="0"/>
              </a:spcBef>
            </a:pPr>
            <a:r>
              <a:rPr lang="en-US" sz="4400">
                <a:solidFill>
                  <a:srgbClr val="000000"/>
                </a:solidFill>
                <a:latin typeface="Canva Sans Bold"/>
              </a:rPr>
              <a:t>classe Validation</a:t>
            </a:r>
          </a:p>
        </p:txBody>
      </p:sp>
      <p:sp>
        <p:nvSpPr>
          <p:cNvPr name="TextBox 8" id="8"/>
          <p:cNvSpPr txBox="true"/>
          <p:nvPr/>
        </p:nvSpPr>
        <p:spPr>
          <a:xfrm rot="0">
            <a:off x="1832379" y="7353657"/>
            <a:ext cx="16139801" cy="2368679"/>
          </a:xfrm>
          <a:prstGeom prst="rect">
            <a:avLst/>
          </a:prstGeom>
        </p:spPr>
        <p:txBody>
          <a:bodyPr anchor="t" rtlCol="false" tIns="0" lIns="0" bIns="0" rIns="0">
            <a:spAutoFit/>
          </a:bodyPr>
          <a:lstStyle/>
          <a:p>
            <a:pPr algn="ctr">
              <a:lnSpc>
                <a:spcPts val="6383"/>
              </a:lnSpc>
            </a:pPr>
            <a:r>
              <a:rPr lang="en-US" sz="3799">
                <a:solidFill>
                  <a:srgbClr val="000000"/>
                </a:solidFill>
                <a:latin typeface="Canva Sans"/>
              </a:rPr>
              <a:t>Ce code utilise la méthode set_rules() de la classe Validation pour définir les règles de validation pour les champs nom et email du formulaire.</a:t>
            </a:r>
          </a:p>
        </p:txBody>
      </p:sp>
    </p:spTree>
  </p:cSld>
  <p:clrMapOvr>
    <a:masterClrMapping/>
  </p:clrMapOvr>
  <p:transition spd="slow">
    <p:push dir="l"/>
  </p:transition>
</p:sld>
</file>

<file path=ppt/slides/slide69.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AutoShape 4" id="4"/>
          <p:cNvSpPr/>
          <p:nvPr/>
        </p:nvSpPr>
        <p:spPr>
          <a:xfrm rot="5204516">
            <a:off x="131858" y="10140675"/>
            <a:ext cx="670384" cy="0"/>
          </a:xfrm>
          <a:prstGeom prst="line">
            <a:avLst/>
          </a:prstGeom>
          <a:ln cap="rnd" w="19050">
            <a:solidFill>
              <a:srgbClr val="333333"/>
            </a:solidFill>
            <a:prstDash val="solid"/>
            <a:headEnd type="none" len="sm" w="sm"/>
            <a:tailEnd type="none" len="sm" w="sm"/>
          </a:ln>
        </p:spPr>
      </p:sp>
      <p:sp>
        <p:nvSpPr>
          <p:cNvPr name="Freeform 5" id="5"/>
          <p:cNvSpPr/>
          <p:nvPr/>
        </p:nvSpPr>
        <p:spPr>
          <a:xfrm flipH="false" flipV="false" rot="0">
            <a:off x="5480232" y="1820545"/>
            <a:ext cx="9127182" cy="8138168"/>
          </a:xfrm>
          <a:custGeom>
            <a:avLst/>
            <a:gdLst/>
            <a:ahLst/>
            <a:cxnLst/>
            <a:rect r="r" b="b" t="t" l="l"/>
            <a:pathLst>
              <a:path h="8138168" w="9127182">
                <a:moveTo>
                  <a:pt x="0" y="0"/>
                </a:moveTo>
                <a:lnTo>
                  <a:pt x="9127181" y="0"/>
                </a:lnTo>
                <a:lnTo>
                  <a:pt x="9127181" y="8138168"/>
                </a:lnTo>
                <a:lnTo>
                  <a:pt x="0" y="8138168"/>
                </a:lnTo>
                <a:lnTo>
                  <a:pt x="0" y="0"/>
                </a:lnTo>
                <a:close/>
              </a:path>
            </a:pathLst>
          </a:custGeom>
          <a:blipFill>
            <a:blip r:embed="rId2"/>
            <a:stretch>
              <a:fillRect l="0" t="0" r="0" b="0"/>
            </a:stretch>
          </a:blipFill>
        </p:spPr>
      </p:sp>
      <p:sp>
        <p:nvSpPr>
          <p:cNvPr name="TextBox 6" id="6"/>
          <p:cNvSpPr txBox="true"/>
          <p:nvPr/>
        </p:nvSpPr>
        <p:spPr>
          <a:xfrm rot="0">
            <a:off x="2566241" y="537527"/>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
        <p:nvSpPr>
          <p:cNvPr name="TextBox 7" id="7"/>
          <p:cNvSpPr txBox="true"/>
          <p:nvPr/>
        </p:nvSpPr>
        <p:spPr>
          <a:xfrm rot="0">
            <a:off x="1028700" y="1744345"/>
            <a:ext cx="3918132" cy="737616"/>
          </a:xfrm>
          <a:prstGeom prst="rect">
            <a:avLst/>
          </a:prstGeom>
        </p:spPr>
        <p:txBody>
          <a:bodyPr anchor="t" rtlCol="false" tIns="0" lIns="0" bIns="0" rIns="0">
            <a:spAutoFit/>
          </a:bodyPr>
          <a:lstStyle/>
          <a:p>
            <a:pPr>
              <a:lnSpc>
                <a:spcPts val="6072"/>
              </a:lnSpc>
              <a:spcBef>
                <a:spcPct val="0"/>
              </a:spcBef>
            </a:pPr>
            <a:r>
              <a:rPr lang="en-US" sz="4400">
                <a:solidFill>
                  <a:srgbClr val="000000"/>
                </a:solidFill>
                <a:latin typeface="Canva Sans Bold"/>
              </a:rPr>
              <a:t>classe input</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4992369" y="-2401816"/>
            <a:ext cx="11759812" cy="11759812"/>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71765"/>
              </a:srgbClr>
            </a:solidFill>
          </p:spPr>
        </p:sp>
      </p:grpSp>
      <p:sp>
        <p:nvSpPr>
          <p:cNvPr name="Freeform 4" id="4"/>
          <p:cNvSpPr/>
          <p:nvPr/>
        </p:nvSpPr>
        <p:spPr>
          <a:xfrm flipH="false" flipV="false" rot="0">
            <a:off x="11619396" y="6060632"/>
            <a:ext cx="4486999" cy="2805142"/>
          </a:xfrm>
          <a:custGeom>
            <a:avLst/>
            <a:gdLst/>
            <a:ahLst/>
            <a:cxnLst/>
            <a:rect r="r" b="b" t="t" l="l"/>
            <a:pathLst>
              <a:path h="2805142" w="4486999">
                <a:moveTo>
                  <a:pt x="0" y="0"/>
                </a:moveTo>
                <a:lnTo>
                  <a:pt x="4486999" y="0"/>
                </a:lnTo>
                <a:lnTo>
                  <a:pt x="4486999" y="2805142"/>
                </a:lnTo>
                <a:lnTo>
                  <a:pt x="0" y="2805142"/>
                </a:lnTo>
                <a:lnTo>
                  <a:pt x="0" y="0"/>
                </a:lnTo>
                <a:close/>
              </a:path>
            </a:pathLst>
          </a:custGeom>
          <a:blipFill>
            <a:blip r:embed="rId3"/>
            <a:stretch>
              <a:fillRect l="0" t="0" r="0" b="0"/>
            </a:stretch>
          </a:blipFill>
        </p:spPr>
      </p:sp>
      <p:sp>
        <p:nvSpPr>
          <p:cNvPr name="TextBox 5" id="5"/>
          <p:cNvSpPr txBox="true"/>
          <p:nvPr/>
        </p:nvSpPr>
        <p:spPr>
          <a:xfrm rot="0">
            <a:off x="1948173" y="3452382"/>
            <a:ext cx="14391654" cy="2608250"/>
          </a:xfrm>
          <a:prstGeom prst="rect">
            <a:avLst/>
          </a:prstGeom>
        </p:spPr>
        <p:txBody>
          <a:bodyPr anchor="t" rtlCol="false" tIns="0" lIns="0" bIns="0" rIns="0">
            <a:spAutoFit/>
          </a:bodyPr>
          <a:lstStyle/>
          <a:p>
            <a:pPr algn="ctr">
              <a:lnSpc>
                <a:spcPts val="10446"/>
              </a:lnSpc>
            </a:pPr>
            <a:r>
              <a:rPr lang="en-US" sz="7569">
                <a:solidFill>
                  <a:srgbClr val="000000"/>
                </a:solidFill>
                <a:latin typeface="Canva Sans Bold"/>
              </a:rPr>
              <a:t>la configuration du projet </a:t>
            </a:r>
          </a:p>
          <a:p>
            <a:pPr algn="ctr">
              <a:lnSpc>
                <a:spcPts val="10446"/>
              </a:lnSpc>
            </a:pPr>
            <a:r>
              <a:rPr lang="en-US" sz="7569">
                <a:solidFill>
                  <a:srgbClr val="000000"/>
                </a:solidFill>
                <a:latin typeface="Canva Sans Bold"/>
              </a:rPr>
              <a:t>CodeIgniter  </a:t>
            </a:r>
          </a:p>
        </p:txBody>
      </p:sp>
      <p:sp>
        <p:nvSpPr>
          <p:cNvPr name="Freeform 6" id="6"/>
          <p:cNvSpPr/>
          <p:nvPr/>
        </p:nvSpPr>
        <p:spPr>
          <a:xfrm flipH="false" flipV="false" rot="0">
            <a:off x="12010495" y="4823182"/>
            <a:ext cx="907829" cy="1088850"/>
          </a:xfrm>
          <a:custGeom>
            <a:avLst/>
            <a:gdLst/>
            <a:ahLst/>
            <a:cxnLst/>
            <a:rect r="r" b="b" t="t" l="l"/>
            <a:pathLst>
              <a:path h="1088850" w="907829">
                <a:moveTo>
                  <a:pt x="0" y="0"/>
                </a:moveTo>
                <a:lnTo>
                  <a:pt x="907829" y="0"/>
                </a:lnTo>
                <a:lnTo>
                  <a:pt x="907829" y="1088850"/>
                </a:lnTo>
                <a:lnTo>
                  <a:pt x="0" y="108885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transition spd="slow">
    <p:push dir="l"/>
  </p:transition>
</p:sld>
</file>

<file path=ppt/slides/slide70.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AutoShape 4" id="4"/>
          <p:cNvSpPr/>
          <p:nvPr/>
        </p:nvSpPr>
        <p:spPr>
          <a:xfrm rot="5204516">
            <a:off x="131858" y="10140675"/>
            <a:ext cx="670384" cy="0"/>
          </a:xfrm>
          <a:prstGeom prst="line">
            <a:avLst/>
          </a:prstGeom>
          <a:ln cap="rnd" w="19050">
            <a:solidFill>
              <a:srgbClr val="333333"/>
            </a:solidFill>
            <a:prstDash val="solid"/>
            <a:headEnd type="none" len="sm" w="sm"/>
            <a:tailEnd type="none" len="sm" w="sm"/>
          </a:ln>
        </p:spPr>
      </p:sp>
      <p:sp>
        <p:nvSpPr>
          <p:cNvPr name="Freeform 5" id="5"/>
          <p:cNvSpPr/>
          <p:nvPr/>
        </p:nvSpPr>
        <p:spPr>
          <a:xfrm flipH="false" flipV="false" rot="0">
            <a:off x="1028700" y="2178931"/>
            <a:ext cx="9628109" cy="921601"/>
          </a:xfrm>
          <a:custGeom>
            <a:avLst/>
            <a:gdLst/>
            <a:ahLst/>
            <a:cxnLst/>
            <a:rect r="r" b="b" t="t" l="l"/>
            <a:pathLst>
              <a:path h="921601" w="9628109">
                <a:moveTo>
                  <a:pt x="0" y="0"/>
                </a:moveTo>
                <a:lnTo>
                  <a:pt x="9628109" y="0"/>
                </a:lnTo>
                <a:lnTo>
                  <a:pt x="9628109" y="921601"/>
                </a:lnTo>
                <a:lnTo>
                  <a:pt x="0" y="921601"/>
                </a:lnTo>
                <a:lnTo>
                  <a:pt x="0" y="0"/>
                </a:lnTo>
                <a:close/>
              </a:path>
            </a:pathLst>
          </a:custGeom>
          <a:blipFill>
            <a:blip r:embed="rId2"/>
            <a:stretch>
              <a:fillRect l="0" t="0" r="0" b="0"/>
            </a:stretch>
          </a:blipFill>
        </p:spPr>
      </p:sp>
      <p:sp>
        <p:nvSpPr>
          <p:cNvPr name="Freeform 6" id="6"/>
          <p:cNvSpPr/>
          <p:nvPr/>
        </p:nvSpPr>
        <p:spPr>
          <a:xfrm flipH="false" flipV="false" rot="0">
            <a:off x="4101056" y="3348182"/>
            <a:ext cx="12474936" cy="5286665"/>
          </a:xfrm>
          <a:custGeom>
            <a:avLst/>
            <a:gdLst/>
            <a:ahLst/>
            <a:cxnLst/>
            <a:rect r="r" b="b" t="t" l="l"/>
            <a:pathLst>
              <a:path h="5286665" w="12474936">
                <a:moveTo>
                  <a:pt x="0" y="0"/>
                </a:moveTo>
                <a:lnTo>
                  <a:pt x="12474936" y="0"/>
                </a:lnTo>
                <a:lnTo>
                  <a:pt x="12474936" y="5286664"/>
                </a:lnTo>
                <a:lnTo>
                  <a:pt x="0" y="5286664"/>
                </a:lnTo>
                <a:lnTo>
                  <a:pt x="0" y="0"/>
                </a:lnTo>
                <a:close/>
              </a:path>
            </a:pathLst>
          </a:custGeom>
          <a:blipFill>
            <a:blip r:embed="rId3"/>
            <a:stretch>
              <a:fillRect l="0" t="0" r="0" b="0"/>
            </a:stretch>
          </a:blipFill>
        </p:spPr>
      </p:sp>
      <p:sp>
        <p:nvSpPr>
          <p:cNvPr name="TextBox 7" id="7"/>
          <p:cNvSpPr txBox="true"/>
          <p:nvPr/>
        </p:nvSpPr>
        <p:spPr>
          <a:xfrm rot="0">
            <a:off x="2277473" y="93345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Tree>
  </p:cSld>
  <p:clrMapOvr>
    <a:masterClrMapping/>
  </p:clrMapOvr>
  <p:transition spd="slow">
    <p:push dir="l"/>
  </p:transition>
</p:sld>
</file>

<file path=ppt/slides/slide71.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AutoShape 4" id="4"/>
          <p:cNvSpPr/>
          <p:nvPr/>
        </p:nvSpPr>
        <p:spPr>
          <a:xfrm rot="5204516">
            <a:off x="131858" y="10140675"/>
            <a:ext cx="670384" cy="0"/>
          </a:xfrm>
          <a:prstGeom prst="line">
            <a:avLst/>
          </a:prstGeom>
          <a:ln cap="rnd" w="19050">
            <a:solidFill>
              <a:srgbClr val="333333"/>
            </a:solidFill>
            <a:prstDash val="solid"/>
            <a:headEnd type="none" len="sm" w="sm"/>
            <a:tailEnd type="none" len="sm" w="sm"/>
          </a:ln>
        </p:spPr>
      </p:sp>
      <p:sp>
        <p:nvSpPr>
          <p:cNvPr name="Freeform 5" id="5"/>
          <p:cNvSpPr/>
          <p:nvPr/>
        </p:nvSpPr>
        <p:spPr>
          <a:xfrm flipH="false" flipV="false" rot="0">
            <a:off x="779819" y="1814252"/>
            <a:ext cx="16388167" cy="7807679"/>
          </a:xfrm>
          <a:custGeom>
            <a:avLst/>
            <a:gdLst/>
            <a:ahLst/>
            <a:cxnLst/>
            <a:rect r="r" b="b" t="t" l="l"/>
            <a:pathLst>
              <a:path h="7807679" w="16388167">
                <a:moveTo>
                  <a:pt x="0" y="0"/>
                </a:moveTo>
                <a:lnTo>
                  <a:pt x="16388167" y="0"/>
                </a:lnTo>
                <a:lnTo>
                  <a:pt x="16388167" y="7807679"/>
                </a:lnTo>
                <a:lnTo>
                  <a:pt x="0" y="7807679"/>
                </a:lnTo>
                <a:lnTo>
                  <a:pt x="0" y="0"/>
                </a:lnTo>
                <a:close/>
              </a:path>
            </a:pathLst>
          </a:custGeom>
          <a:blipFill>
            <a:blip r:embed="rId2"/>
            <a:stretch>
              <a:fillRect l="0" t="-860" r="-333" b="-860"/>
            </a:stretch>
          </a:blipFill>
        </p:spPr>
      </p:sp>
      <p:sp>
        <p:nvSpPr>
          <p:cNvPr name="TextBox 6" id="6"/>
          <p:cNvSpPr txBox="true"/>
          <p:nvPr/>
        </p:nvSpPr>
        <p:spPr>
          <a:xfrm rot="0">
            <a:off x="2277473" y="74295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Tree>
  </p:cSld>
  <p:clrMapOvr>
    <a:masterClrMapping/>
  </p:clrMapOvr>
  <p:transition spd="slow">
    <p:push dir="l"/>
  </p:transition>
</p:sld>
</file>

<file path=ppt/slides/slide72.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AutoShape 4" id="4"/>
          <p:cNvSpPr/>
          <p:nvPr/>
        </p:nvSpPr>
        <p:spPr>
          <a:xfrm rot="5204516">
            <a:off x="131858" y="10140675"/>
            <a:ext cx="670384" cy="0"/>
          </a:xfrm>
          <a:prstGeom prst="line">
            <a:avLst/>
          </a:prstGeom>
          <a:ln cap="rnd" w="19050">
            <a:solidFill>
              <a:srgbClr val="333333"/>
            </a:solidFill>
            <a:prstDash val="solid"/>
            <a:headEnd type="none" len="sm" w="sm"/>
            <a:tailEnd type="none" len="sm" w="sm"/>
          </a:ln>
        </p:spPr>
      </p:sp>
      <p:sp>
        <p:nvSpPr>
          <p:cNvPr name="Freeform 5" id="5"/>
          <p:cNvSpPr/>
          <p:nvPr/>
        </p:nvSpPr>
        <p:spPr>
          <a:xfrm flipH="false" flipV="false" rot="0">
            <a:off x="1359797" y="1681998"/>
            <a:ext cx="16006336" cy="7762947"/>
          </a:xfrm>
          <a:custGeom>
            <a:avLst/>
            <a:gdLst/>
            <a:ahLst/>
            <a:cxnLst/>
            <a:rect r="r" b="b" t="t" l="l"/>
            <a:pathLst>
              <a:path h="7762947" w="16006336">
                <a:moveTo>
                  <a:pt x="0" y="0"/>
                </a:moveTo>
                <a:lnTo>
                  <a:pt x="16006336" y="0"/>
                </a:lnTo>
                <a:lnTo>
                  <a:pt x="16006336" y="7762947"/>
                </a:lnTo>
                <a:lnTo>
                  <a:pt x="0" y="7762947"/>
                </a:lnTo>
                <a:lnTo>
                  <a:pt x="0" y="0"/>
                </a:lnTo>
                <a:close/>
              </a:path>
            </a:pathLst>
          </a:custGeom>
          <a:blipFill>
            <a:blip r:embed="rId2"/>
            <a:stretch>
              <a:fillRect l="0" t="0" r="0" b="0"/>
            </a:stretch>
          </a:blipFill>
        </p:spPr>
      </p:sp>
      <p:sp>
        <p:nvSpPr>
          <p:cNvPr name="TextBox 6" id="6"/>
          <p:cNvSpPr txBox="true"/>
          <p:nvPr/>
        </p:nvSpPr>
        <p:spPr>
          <a:xfrm rot="0">
            <a:off x="2277473" y="728228"/>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Tree>
  </p:cSld>
  <p:clrMapOvr>
    <a:masterClrMapping/>
  </p:clrMapOvr>
  <p:transition spd="slow">
    <p:push dir="l"/>
  </p:transition>
</p:sld>
</file>

<file path=ppt/slides/slide73.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AutoShape 4" id="4"/>
          <p:cNvSpPr/>
          <p:nvPr/>
        </p:nvSpPr>
        <p:spPr>
          <a:xfrm rot="199225">
            <a:off x="17802798" y="456075"/>
            <a:ext cx="657804" cy="0"/>
          </a:xfrm>
          <a:prstGeom prst="line">
            <a:avLst/>
          </a:prstGeom>
          <a:ln cap="rnd" w="19050">
            <a:solidFill>
              <a:srgbClr val="333333"/>
            </a:solidFill>
            <a:prstDash val="solid"/>
            <a:headEnd type="none" len="sm" w="sm"/>
            <a:tailEnd type="none" len="sm" w="sm"/>
          </a:ln>
        </p:spPr>
      </p:sp>
      <p:sp>
        <p:nvSpPr>
          <p:cNvPr name="Freeform 5" id="5"/>
          <p:cNvSpPr/>
          <p:nvPr/>
        </p:nvSpPr>
        <p:spPr>
          <a:xfrm flipH="false" flipV="false" rot="0">
            <a:off x="3859646" y="2116722"/>
            <a:ext cx="7959976" cy="1081029"/>
          </a:xfrm>
          <a:custGeom>
            <a:avLst/>
            <a:gdLst/>
            <a:ahLst/>
            <a:cxnLst/>
            <a:rect r="r" b="b" t="t" l="l"/>
            <a:pathLst>
              <a:path h="1081029" w="7959976">
                <a:moveTo>
                  <a:pt x="0" y="0"/>
                </a:moveTo>
                <a:lnTo>
                  <a:pt x="7959976" y="0"/>
                </a:lnTo>
                <a:lnTo>
                  <a:pt x="7959976" y="1081029"/>
                </a:lnTo>
                <a:lnTo>
                  <a:pt x="0" y="1081029"/>
                </a:lnTo>
                <a:lnTo>
                  <a:pt x="0" y="0"/>
                </a:lnTo>
                <a:close/>
              </a:path>
            </a:pathLst>
          </a:custGeom>
          <a:blipFill>
            <a:blip r:embed="rId2"/>
            <a:stretch>
              <a:fillRect l="-395" t="0" r="-45436" b="0"/>
            </a:stretch>
          </a:blipFill>
        </p:spPr>
      </p:sp>
      <p:sp>
        <p:nvSpPr>
          <p:cNvPr name="Freeform 6" id="6"/>
          <p:cNvSpPr/>
          <p:nvPr/>
        </p:nvSpPr>
        <p:spPr>
          <a:xfrm flipH="false" flipV="false" rot="0">
            <a:off x="2277473" y="4509762"/>
            <a:ext cx="3721528" cy="3732704"/>
          </a:xfrm>
          <a:custGeom>
            <a:avLst/>
            <a:gdLst/>
            <a:ahLst/>
            <a:cxnLst/>
            <a:rect r="r" b="b" t="t" l="l"/>
            <a:pathLst>
              <a:path h="3732704" w="3721528">
                <a:moveTo>
                  <a:pt x="0" y="0"/>
                </a:moveTo>
                <a:lnTo>
                  <a:pt x="3721528" y="0"/>
                </a:lnTo>
                <a:lnTo>
                  <a:pt x="3721528" y="3732704"/>
                </a:lnTo>
                <a:lnTo>
                  <a:pt x="0" y="3732704"/>
                </a:lnTo>
                <a:lnTo>
                  <a:pt x="0" y="0"/>
                </a:lnTo>
                <a:close/>
              </a:path>
            </a:pathLst>
          </a:custGeom>
          <a:blipFill>
            <a:blip r:embed="rId3"/>
            <a:stretch>
              <a:fillRect l="0" t="0" r="0" b="0"/>
            </a:stretch>
          </a:blipFill>
        </p:spPr>
      </p:sp>
      <p:sp>
        <p:nvSpPr>
          <p:cNvPr name="Freeform 7" id="7"/>
          <p:cNvSpPr/>
          <p:nvPr/>
        </p:nvSpPr>
        <p:spPr>
          <a:xfrm flipH="false" flipV="false" rot="0">
            <a:off x="7154561" y="3493928"/>
            <a:ext cx="10104739" cy="5764372"/>
          </a:xfrm>
          <a:custGeom>
            <a:avLst/>
            <a:gdLst/>
            <a:ahLst/>
            <a:cxnLst/>
            <a:rect r="r" b="b" t="t" l="l"/>
            <a:pathLst>
              <a:path h="5764372" w="10104739">
                <a:moveTo>
                  <a:pt x="0" y="0"/>
                </a:moveTo>
                <a:lnTo>
                  <a:pt x="10104739" y="0"/>
                </a:lnTo>
                <a:lnTo>
                  <a:pt x="10104739" y="5764372"/>
                </a:lnTo>
                <a:lnTo>
                  <a:pt x="0" y="5764372"/>
                </a:lnTo>
                <a:lnTo>
                  <a:pt x="0" y="0"/>
                </a:lnTo>
                <a:close/>
              </a:path>
            </a:pathLst>
          </a:custGeom>
          <a:blipFill>
            <a:blip r:embed="rId4"/>
            <a:stretch>
              <a:fillRect l="0" t="0" r="0" b="0"/>
            </a:stretch>
          </a:blipFill>
        </p:spPr>
      </p:sp>
      <p:sp>
        <p:nvSpPr>
          <p:cNvPr name="TextBox 8" id="8"/>
          <p:cNvSpPr txBox="true"/>
          <p:nvPr/>
        </p:nvSpPr>
        <p:spPr>
          <a:xfrm rot="0">
            <a:off x="2277473" y="93345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Formulaires &amp; Validations</a:t>
            </a:r>
          </a:p>
        </p:txBody>
      </p:sp>
    </p:spTree>
  </p:cSld>
  <p:clrMapOvr>
    <a:masterClrMapping/>
  </p:clrMapOvr>
  <p:transition spd="slow">
    <p:push dir="l"/>
  </p:transition>
</p:sld>
</file>

<file path=ppt/slides/slide74.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5662801" y="0"/>
            <a:ext cx="10287000" cy="10287000"/>
            <a:chOff x="0" y="0"/>
            <a:chExt cx="137160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Freeform 4" id="4"/>
          <p:cNvSpPr/>
          <p:nvPr/>
        </p:nvSpPr>
        <p:spPr>
          <a:xfrm flipH="false" flipV="false" rot="0">
            <a:off x="10734432" y="5994280"/>
            <a:ext cx="8551717" cy="3999185"/>
          </a:xfrm>
          <a:custGeom>
            <a:avLst/>
            <a:gdLst/>
            <a:ahLst/>
            <a:cxnLst/>
            <a:rect r="r" b="b" t="t" l="l"/>
            <a:pathLst>
              <a:path h="3999185" w="8551717">
                <a:moveTo>
                  <a:pt x="0" y="0"/>
                </a:moveTo>
                <a:lnTo>
                  <a:pt x="8551717" y="0"/>
                </a:lnTo>
                <a:lnTo>
                  <a:pt x="8551717" y="3999186"/>
                </a:lnTo>
                <a:lnTo>
                  <a:pt x="0" y="3999186"/>
                </a:lnTo>
                <a:lnTo>
                  <a:pt x="0" y="0"/>
                </a:lnTo>
                <a:close/>
              </a:path>
            </a:pathLst>
          </a:custGeom>
          <a:blipFill>
            <a:blip r:embed="rId2"/>
            <a:stretch>
              <a:fillRect l="0" t="0" r="0" b="0"/>
            </a:stretch>
          </a:blipFill>
        </p:spPr>
      </p:sp>
      <p:sp>
        <p:nvSpPr>
          <p:cNvPr name="TextBox 5" id="5"/>
          <p:cNvSpPr txBox="true"/>
          <p:nvPr/>
        </p:nvSpPr>
        <p:spPr>
          <a:xfrm rot="0">
            <a:off x="5783535" y="3911358"/>
            <a:ext cx="6720929" cy="1368258"/>
          </a:xfrm>
          <a:prstGeom prst="rect">
            <a:avLst/>
          </a:prstGeom>
        </p:spPr>
        <p:txBody>
          <a:bodyPr anchor="t" rtlCol="false" tIns="0" lIns="0" bIns="0" rIns="0">
            <a:spAutoFit/>
          </a:bodyPr>
          <a:lstStyle/>
          <a:p>
            <a:pPr algn="ctr">
              <a:lnSpc>
                <a:spcPts val="11126"/>
              </a:lnSpc>
            </a:pPr>
            <a:r>
              <a:rPr lang="en-US" sz="8062">
                <a:solidFill>
                  <a:srgbClr val="000000"/>
                </a:solidFill>
                <a:latin typeface="Canva Sans Bold"/>
              </a:rPr>
              <a:t>REST API &amp; CI</a:t>
            </a:r>
          </a:p>
        </p:txBody>
      </p:sp>
    </p:spTree>
  </p:cSld>
  <p:clrMapOvr>
    <a:masterClrMapping/>
  </p:clrMapOvr>
  <p:transition spd="slow">
    <p:push dir="l"/>
  </p:transition>
</p:sld>
</file>

<file path=ppt/slides/slide75.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6863611"/>
            <a:ext cx="4629346" cy="4629346"/>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AutoShape 4" id="4"/>
          <p:cNvSpPr/>
          <p:nvPr/>
        </p:nvSpPr>
        <p:spPr>
          <a:xfrm rot="199225">
            <a:off x="17802798" y="456075"/>
            <a:ext cx="657804" cy="0"/>
          </a:xfrm>
          <a:prstGeom prst="line">
            <a:avLst/>
          </a:prstGeom>
          <a:ln cap="rnd" w="19050">
            <a:solidFill>
              <a:srgbClr val="333333"/>
            </a:solidFill>
            <a:prstDash val="solid"/>
            <a:headEnd type="none" len="sm" w="sm"/>
            <a:tailEnd type="none" len="sm" w="sm"/>
          </a:ln>
        </p:spPr>
      </p:sp>
      <p:grpSp>
        <p:nvGrpSpPr>
          <p:cNvPr name="Group 5" id="5"/>
          <p:cNvGrpSpPr/>
          <p:nvPr/>
        </p:nvGrpSpPr>
        <p:grpSpPr>
          <a:xfrm rot="0">
            <a:off x="12659850" y="3838816"/>
            <a:ext cx="10287000" cy="10287000"/>
            <a:chOff x="0" y="0"/>
            <a:chExt cx="13716000" cy="13716000"/>
          </a:xfrm>
        </p:grpSpPr>
        <p:sp>
          <p:nvSpPr>
            <p:cNvPr name="Freeform 6" id="6"/>
            <p:cNvSpPr/>
            <p:nvPr/>
          </p:nvSpPr>
          <p:spPr>
            <a:xfrm flipH="false" flipV="false" rot="0">
              <a:off x="0" y="0"/>
              <a:ext cx="13716000" cy="13716000"/>
            </a:xfrm>
            <a:custGeom>
              <a:avLst/>
              <a:gdLst/>
              <a:ahLst/>
              <a:cxnLst/>
              <a:rect r="r" b="b" t="t" l="l"/>
              <a:pathLst>
                <a:path h="13716000" w="13716000">
                  <a:moveTo>
                    <a:pt x="0" y="6858000"/>
                  </a:moveTo>
                  <a:cubicBezTo>
                    <a:pt x="0" y="3070479"/>
                    <a:pt x="3070479" y="0"/>
                    <a:pt x="6858000" y="0"/>
                  </a:cubicBezTo>
                  <a:cubicBezTo>
                    <a:pt x="10645521" y="0"/>
                    <a:pt x="13716000" y="3070479"/>
                    <a:pt x="13716000" y="6858000"/>
                  </a:cubicBezTo>
                  <a:cubicBezTo>
                    <a:pt x="13716000" y="10645521"/>
                    <a:pt x="10645521" y="13716000"/>
                    <a:pt x="6858000" y="13716000"/>
                  </a:cubicBezTo>
                  <a:cubicBezTo>
                    <a:pt x="3070479" y="13716000"/>
                    <a:pt x="0" y="10645521"/>
                    <a:pt x="0" y="6858000"/>
                  </a:cubicBezTo>
                  <a:close/>
                </a:path>
              </a:pathLst>
            </a:custGeom>
            <a:solidFill>
              <a:srgbClr val="FF914D">
                <a:alpha val="62745"/>
              </a:srgbClr>
            </a:solidFill>
          </p:spPr>
        </p:sp>
      </p:grpSp>
      <p:sp>
        <p:nvSpPr>
          <p:cNvPr name="Freeform 7" id="7"/>
          <p:cNvSpPr/>
          <p:nvPr/>
        </p:nvSpPr>
        <p:spPr>
          <a:xfrm flipH="false" flipV="false" rot="0">
            <a:off x="12242647" y="4482666"/>
            <a:ext cx="10531795" cy="6552918"/>
          </a:xfrm>
          <a:custGeom>
            <a:avLst/>
            <a:gdLst/>
            <a:ahLst/>
            <a:cxnLst/>
            <a:rect r="r" b="b" t="t" l="l"/>
            <a:pathLst>
              <a:path h="6552918" w="10531795">
                <a:moveTo>
                  <a:pt x="0" y="0"/>
                </a:moveTo>
                <a:lnTo>
                  <a:pt x="10531796" y="0"/>
                </a:lnTo>
                <a:lnTo>
                  <a:pt x="10531796" y="6552918"/>
                </a:lnTo>
                <a:lnTo>
                  <a:pt x="0" y="6552918"/>
                </a:lnTo>
                <a:lnTo>
                  <a:pt x="0" y="0"/>
                </a:lnTo>
                <a:close/>
              </a:path>
            </a:pathLst>
          </a:custGeom>
          <a:blipFill>
            <a:blip r:embed="rId2"/>
            <a:stretch>
              <a:fillRect l="0" t="-3573" r="0" b="-3573"/>
            </a:stretch>
          </a:blipFill>
        </p:spPr>
      </p:sp>
      <p:sp>
        <p:nvSpPr>
          <p:cNvPr name="TextBox 8" id="8"/>
          <p:cNvSpPr txBox="true"/>
          <p:nvPr/>
        </p:nvSpPr>
        <p:spPr>
          <a:xfrm rot="0">
            <a:off x="2277473" y="933450"/>
            <a:ext cx="13155518" cy="887095"/>
          </a:xfrm>
          <a:prstGeom prst="rect">
            <a:avLst/>
          </a:prstGeom>
        </p:spPr>
        <p:txBody>
          <a:bodyPr anchor="t" rtlCol="false" tIns="0" lIns="0" bIns="0" rIns="0">
            <a:spAutoFit/>
          </a:bodyPr>
          <a:lstStyle/>
          <a:p>
            <a:pPr algn="ctr">
              <a:lnSpc>
                <a:spcPts val="7279"/>
              </a:lnSpc>
            </a:pPr>
            <a:r>
              <a:rPr lang="en-US" sz="5199">
                <a:solidFill>
                  <a:srgbClr val="F86A13"/>
                </a:solidFill>
                <a:latin typeface="Canva Sans Bold"/>
              </a:rPr>
              <a:t>C’est quoi </a:t>
            </a:r>
            <a:r>
              <a:rPr lang="en-US" sz="5199" u="sng">
                <a:solidFill>
                  <a:srgbClr val="F86A13"/>
                </a:solidFill>
                <a:latin typeface="Canva Sans Bold"/>
              </a:rPr>
              <a:t>API</a:t>
            </a:r>
            <a:r>
              <a:rPr lang="en-US" sz="5199">
                <a:solidFill>
                  <a:srgbClr val="F86A13"/>
                </a:solidFill>
                <a:latin typeface="Canva Sans Bold"/>
              </a:rPr>
              <a:t> !??</a:t>
            </a:r>
          </a:p>
        </p:txBody>
      </p:sp>
      <p:sp>
        <p:nvSpPr>
          <p:cNvPr name="TextBox 9" id="9"/>
          <p:cNvSpPr txBox="true"/>
          <p:nvPr/>
        </p:nvSpPr>
        <p:spPr>
          <a:xfrm rot="0">
            <a:off x="2134079" y="3128291"/>
            <a:ext cx="11855633" cy="1144905"/>
          </a:xfrm>
          <a:prstGeom prst="rect">
            <a:avLst/>
          </a:prstGeom>
        </p:spPr>
        <p:txBody>
          <a:bodyPr anchor="t" rtlCol="false" tIns="0" lIns="0" bIns="0" rIns="0">
            <a:spAutoFit/>
          </a:bodyPr>
          <a:lstStyle/>
          <a:p>
            <a:pPr>
              <a:lnSpc>
                <a:spcPts val="4619"/>
              </a:lnSpc>
              <a:spcBef>
                <a:spcPct val="0"/>
              </a:spcBef>
            </a:pPr>
            <a:r>
              <a:rPr lang="en-US" sz="3299">
                <a:solidFill>
                  <a:srgbClr val="000000"/>
                </a:solidFill>
                <a:latin typeface="Canva Sans"/>
              </a:rPr>
              <a:t>Une API c’est un acronym pour (Application Programming Interface)</a:t>
            </a:r>
          </a:p>
        </p:txBody>
      </p:sp>
      <p:sp>
        <p:nvSpPr>
          <p:cNvPr name="TextBox 10" id="10"/>
          <p:cNvSpPr txBox="true"/>
          <p:nvPr/>
        </p:nvSpPr>
        <p:spPr>
          <a:xfrm rot="0">
            <a:off x="2134079" y="4415991"/>
            <a:ext cx="11855633" cy="1725930"/>
          </a:xfrm>
          <a:prstGeom prst="rect">
            <a:avLst/>
          </a:prstGeom>
        </p:spPr>
        <p:txBody>
          <a:bodyPr anchor="t" rtlCol="false" tIns="0" lIns="0" bIns="0" rIns="0">
            <a:spAutoFit/>
          </a:bodyPr>
          <a:lstStyle/>
          <a:p>
            <a:pPr>
              <a:lnSpc>
                <a:spcPts val="4619"/>
              </a:lnSpc>
              <a:spcBef>
                <a:spcPct val="0"/>
              </a:spcBef>
            </a:pPr>
            <a:r>
              <a:rPr lang="en-US" sz="3299">
                <a:solidFill>
                  <a:srgbClr val="000000"/>
                </a:solidFill>
                <a:latin typeface="Canva Sans"/>
              </a:rPr>
              <a:t>En mots simple c’est un morceau de code qui interagi avec d’autres morceaux, peut etre du meme natire et languges, et peut etre non</a:t>
            </a:r>
          </a:p>
        </p:txBody>
      </p:sp>
    </p:spTree>
  </p:cSld>
  <p:clrMapOvr>
    <a:masterClrMapping/>
  </p:clrMapOvr>
  <p:transition spd="slow">
    <p:push dir="l"/>
  </p:transition>
</p:sld>
</file>

<file path=ppt/slides/slide76.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AutoShape 4" id="4"/>
          <p:cNvSpPr/>
          <p:nvPr/>
        </p:nvSpPr>
        <p:spPr>
          <a:xfrm rot="199225">
            <a:off x="17802798" y="456075"/>
            <a:ext cx="657804" cy="0"/>
          </a:xfrm>
          <a:prstGeom prst="line">
            <a:avLst/>
          </a:prstGeom>
          <a:ln cap="rnd" w="19050">
            <a:solidFill>
              <a:srgbClr val="333333"/>
            </a:solidFill>
            <a:prstDash val="solid"/>
            <a:headEnd type="none" len="sm" w="sm"/>
            <a:tailEnd type="none" len="sm" w="sm"/>
          </a:ln>
        </p:spPr>
      </p:sp>
      <p:sp>
        <p:nvSpPr>
          <p:cNvPr name="AutoShape 5" id="5"/>
          <p:cNvSpPr/>
          <p:nvPr/>
        </p:nvSpPr>
        <p:spPr>
          <a:xfrm rot="5204516">
            <a:off x="131858" y="10140675"/>
            <a:ext cx="670384" cy="0"/>
          </a:xfrm>
          <a:prstGeom prst="line">
            <a:avLst/>
          </a:prstGeom>
          <a:ln cap="rnd" w="19050">
            <a:solidFill>
              <a:srgbClr val="333333"/>
            </a:solidFill>
            <a:prstDash val="solid"/>
            <a:headEnd type="none" len="sm" w="sm"/>
            <a:tailEnd type="none" len="sm" w="sm"/>
          </a:ln>
        </p:spPr>
      </p:sp>
      <p:sp>
        <p:nvSpPr>
          <p:cNvPr name="TextBox 6" id="6"/>
          <p:cNvSpPr txBox="true"/>
          <p:nvPr/>
        </p:nvSpPr>
        <p:spPr>
          <a:xfrm rot="0">
            <a:off x="1904367" y="4604702"/>
            <a:ext cx="14479265" cy="1358903"/>
          </a:xfrm>
          <a:prstGeom prst="rect">
            <a:avLst/>
          </a:prstGeom>
        </p:spPr>
        <p:txBody>
          <a:bodyPr anchor="t" rtlCol="false" tIns="0" lIns="0" bIns="0" rIns="0">
            <a:spAutoFit/>
          </a:bodyPr>
          <a:lstStyle/>
          <a:p>
            <a:pPr algn="ctr">
              <a:lnSpc>
                <a:spcPts val="11199"/>
              </a:lnSpc>
            </a:pPr>
            <a:r>
              <a:rPr lang="en-US" sz="7999">
                <a:solidFill>
                  <a:srgbClr val="F86A13"/>
                </a:solidFill>
                <a:latin typeface="Canva Sans Bold"/>
              </a:rPr>
              <a:t>Quelles sont les types d’API ?</a:t>
            </a:r>
          </a:p>
        </p:txBody>
      </p:sp>
    </p:spTree>
  </p:cSld>
  <p:clrMapOvr>
    <a:masterClrMapping/>
  </p:clrMapOvr>
  <p:transition spd="slow">
    <p:push dir="l"/>
  </p:transition>
</p:sld>
</file>

<file path=ppt/slides/slide77.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AutoShape 4" id="4"/>
          <p:cNvSpPr/>
          <p:nvPr/>
        </p:nvSpPr>
        <p:spPr>
          <a:xfrm rot="199225">
            <a:off x="17802798" y="456075"/>
            <a:ext cx="657804" cy="0"/>
          </a:xfrm>
          <a:prstGeom prst="line">
            <a:avLst/>
          </a:prstGeom>
          <a:ln cap="rnd" w="19050">
            <a:solidFill>
              <a:srgbClr val="333333"/>
            </a:solidFill>
            <a:prstDash val="solid"/>
            <a:headEnd type="none" len="sm" w="sm"/>
            <a:tailEnd type="none" len="sm" w="sm"/>
          </a:ln>
        </p:spPr>
      </p:sp>
      <p:sp>
        <p:nvSpPr>
          <p:cNvPr name="AutoShape 5" id="5"/>
          <p:cNvSpPr/>
          <p:nvPr/>
        </p:nvSpPr>
        <p:spPr>
          <a:xfrm rot="5204516">
            <a:off x="131858" y="10140675"/>
            <a:ext cx="670384" cy="0"/>
          </a:xfrm>
          <a:prstGeom prst="line">
            <a:avLst/>
          </a:prstGeom>
          <a:ln cap="rnd" w="19050">
            <a:solidFill>
              <a:srgbClr val="333333"/>
            </a:solidFill>
            <a:prstDash val="solid"/>
            <a:headEnd type="none" len="sm" w="sm"/>
            <a:tailEnd type="none" len="sm" w="sm"/>
          </a:ln>
        </p:spPr>
      </p:sp>
      <p:sp>
        <p:nvSpPr>
          <p:cNvPr name="Freeform 6" id="6"/>
          <p:cNvSpPr/>
          <p:nvPr/>
        </p:nvSpPr>
        <p:spPr>
          <a:xfrm flipH="false" flipV="false" rot="0">
            <a:off x="4362904" y="392817"/>
            <a:ext cx="9562191" cy="9501365"/>
          </a:xfrm>
          <a:custGeom>
            <a:avLst/>
            <a:gdLst/>
            <a:ahLst/>
            <a:cxnLst/>
            <a:rect r="r" b="b" t="t" l="l"/>
            <a:pathLst>
              <a:path h="9501365" w="9562191">
                <a:moveTo>
                  <a:pt x="0" y="0"/>
                </a:moveTo>
                <a:lnTo>
                  <a:pt x="9562192" y="0"/>
                </a:lnTo>
                <a:lnTo>
                  <a:pt x="9562192" y="9501366"/>
                </a:lnTo>
                <a:lnTo>
                  <a:pt x="0" y="9501366"/>
                </a:lnTo>
                <a:lnTo>
                  <a:pt x="0" y="0"/>
                </a:lnTo>
                <a:close/>
              </a:path>
            </a:pathLst>
          </a:custGeom>
          <a:blipFill>
            <a:blip r:embed="rId2"/>
            <a:stretch>
              <a:fillRect l="0" t="-954" r="0" b="-25796"/>
            </a:stretch>
          </a:blipFill>
        </p:spPr>
      </p:sp>
    </p:spTree>
  </p:cSld>
  <p:clrMapOvr>
    <a:masterClrMapping/>
  </p:clrMapOvr>
  <p:transition spd="slow">
    <p:push dir="l"/>
  </p:transition>
</p:sld>
</file>

<file path=ppt/slides/slide78.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861500" y="7769956"/>
            <a:ext cx="3723000" cy="3723000"/>
            <a:chOff x="0" y="0"/>
            <a:chExt cx="4964000" cy="4964000"/>
          </a:xfrm>
        </p:grpSpPr>
        <p:sp>
          <p:nvSpPr>
            <p:cNvPr name="Freeform 3" id="3"/>
            <p:cNvSpPr/>
            <p:nvPr/>
          </p:nvSpPr>
          <p:spPr>
            <a:xfrm flipH="false" flipV="false" rot="0">
              <a:off x="0" y="0"/>
              <a:ext cx="4964049" cy="4963922"/>
            </a:xfrm>
            <a:custGeom>
              <a:avLst/>
              <a:gdLst/>
              <a:ahLst/>
              <a:cxnLst/>
              <a:rect r="r" b="b" t="t" l="l"/>
              <a:pathLst>
                <a:path h="4963922" w="4964049">
                  <a:moveTo>
                    <a:pt x="0" y="2481961"/>
                  </a:moveTo>
                  <a:cubicBezTo>
                    <a:pt x="0" y="1111250"/>
                    <a:pt x="1111250" y="0"/>
                    <a:pt x="2481961" y="0"/>
                  </a:cubicBezTo>
                  <a:cubicBezTo>
                    <a:pt x="3852672" y="0"/>
                    <a:pt x="4964049" y="1111250"/>
                    <a:pt x="4964049" y="2481961"/>
                  </a:cubicBezTo>
                  <a:cubicBezTo>
                    <a:pt x="4964049" y="3852672"/>
                    <a:pt x="3852799" y="4963922"/>
                    <a:pt x="2482088" y="4963922"/>
                  </a:cubicBezTo>
                  <a:cubicBezTo>
                    <a:pt x="1111377" y="4963922"/>
                    <a:pt x="0" y="3852799"/>
                    <a:pt x="0" y="2481961"/>
                  </a:cubicBezTo>
                  <a:close/>
                </a:path>
              </a:pathLst>
            </a:custGeom>
            <a:solidFill>
              <a:srgbClr val="FF914D"/>
            </a:solidFill>
          </p:spPr>
        </p:sp>
      </p:grpSp>
      <p:sp>
        <p:nvSpPr>
          <p:cNvPr name="AutoShape 4" id="4"/>
          <p:cNvSpPr/>
          <p:nvPr/>
        </p:nvSpPr>
        <p:spPr>
          <a:xfrm rot="5204516">
            <a:off x="131858" y="10140675"/>
            <a:ext cx="670384" cy="0"/>
          </a:xfrm>
          <a:prstGeom prst="line">
            <a:avLst/>
          </a:prstGeom>
          <a:ln cap="rnd" w="19050">
            <a:solidFill>
              <a:srgbClr val="333333"/>
            </a:solidFill>
            <a:prstDash val="solid"/>
            <a:headEnd type="none" len="sm" w="sm"/>
            <a:tailEnd type="none" len="sm" w="sm"/>
          </a:ln>
        </p:spPr>
      </p:sp>
      <p:sp>
        <p:nvSpPr>
          <p:cNvPr name="TextBox 5" id="5"/>
          <p:cNvSpPr txBox="true"/>
          <p:nvPr/>
        </p:nvSpPr>
        <p:spPr>
          <a:xfrm rot="0">
            <a:off x="4184786" y="4560251"/>
            <a:ext cx="9918427" cy="1052197"/>
          </a:xfrm>
          <a:prstGeom prst="rect">
            <a:avLst/>
          </a:prstGeom>
        </p:spPr>
        <p:txBody>
          <a:bodyPr anchor="t" rtlCol="false" tIns="0" lIns="0" bIns="0" rIns="0">
            <a:spAutoFit/>
          </a:bodyPr>
          <a:lstStyle/>
          <a:p>
            <a:pPr algn="ctr">
              <a:lnSpc>
                <a:spcPts val="8679"/>
              </a:lnSpc>
              <a:spcBef>
                <a:spcPct val="0"/>
              </a:spcBef>
            </a:pPr>
            <a:r>
              <a:rPr lang="en-US" sz="6199">
                <a:solidFill>
                  <a:srgbClr val="ED751C"/>
                </a:solidFill>
                <a:latin typeface="Canva Sans Bold"/>
              </a:rPr>
              <a:t>Avantages &amp; Incovenients</a:t>
            </a:r>
          </a:p>
        </p:txBody>
      </p:sp>
    </p:spTree>
  </p:cSld>
  <p:clrMapOvr>
    <a:masterClrMapping/>
  </p:clrMapOvr>
  <p:transition spd="slow">
    <p:push dir="l"/>
  </p:transition>
</p:sld>
</file>

<file path=ppt/slides/slide79.xml><?xml version="1.0" encoding="utf-8"?>
<p:sld xmlns:p="http://schemas.openxmlformats.org/presentationml/2006/main" xmlns:a="http://schemas.openxmlformats.org/drawingml/2006/main">
  <p:cSld>
    <p:bg>
      <p:bgPr>
        <a:solidFill>
          <a:srgbClr val="FCF9F6"/>
        </a:solidFill>
      </p:bgPr>
    </p:bg>
    <p:spTree>
      <p:nvGrpSpPr>
        <p:cNvPr id="1" name=""/>
        <p:cNvGrpSpPr/>
        <p:nvPr/>
      </p:nvGrpSpPr>
      <p:grpSpPr>
        <a:xfrm>
          <a:off x="0" y="0"/>
          <a:ext cx="0" cy="0"/>
          <a:chOff x="0" y="0"/>
          <a:chExt cx="0" cy="0"/>
        </a:xfrm>
      </p:grpSpPr>
      <p:grpSp>
        <p:nvGrpSpPr>
          <p:cNvPr name="Group 2" id="2"/>
          <p:cNvGrpSpPr/>
          <p:nvPr/>
        </p:nvGrpSpPr>
        <p:grpSpPr>
          <a:xfrm rot="0">
            <a:off x="12754155" y="2312432"/>
            <a:ext cx="13891736" cy="13891736"/>
            <a:chOff x="0" y="0"/>
            <a:chExt cx="13764000" cy="13764000"/>
          </a:xfrm>
        </p:grpSpPr>
        <p:sp>
          <p:nvSpPr>
            <p:cNvPr name="Freeform 3" id="3"/>
            <p:cNvSpPr/>
            <p:nvPr/>
          </p:nvSpPr>
          <p:spPr>
            <a:xfrm flipH="false" flipV="false" rot="0">
              <a:off x="0" y="0"/>
              <a:ext cx="13764006" cy="13764006"/>
            </a:xfrm>
            <a:custGeom>
              <a:avLst/>
              <a:gdLst/>
              <a:ahLst/>
              <a:cxnLst/>
              <a:rect r="r" b="b" t="t" l="l"/>
              <a:pathLst>
                <a:path h="13764006" w="13764006">
                  <a:moveTo>
                    <a:pt x="0" y="6882003"/>
                  </a:moveTo>
                  <a:cubicBezTo>
                    <a:pt x="0" y="3081147"/>
                    <a:pt x="3081147" y="0"/>
                    <a:pt x="6882003" y="0"/>
                  </a:cubicBezTo>
                  <a:cubicBezTo>
                    <a:pt x="10682860" y="0"/>
                    <a:pt x="13764006" y="3081147"/>
                    <a:pt x="13764006" y="6882003"/>
                  </a:cubicBezTo>
                  <a:cubicBezTo>
                    <a:pt x="13764006" y="10682860"/>
                    <a:pt x="10682860" y="13764006"/>
                    <a:pt x="6882003" y="13764006"/>
                  </a:cubicBezTo>
                  <a:cubicBezTo>
                    <a:pt x="3081147" y="13764006"/>
                    <a:pt x="0" y="10682859"/>
                    <a:pt x="0" y="6882003"/>
                  </a:cubicBezTo>
                  <a:close/>
                </a:path>
              </a:pathLst>
            </a:custGeom>
            <a:solidFill>
              <a:srgbClr val="F86A13">
                <a:alpha val="47843"/>
              </a:srgbClr>
            </a:solidFill>
          </p:spPr>
        </p:sp>
      </p:grpSp>
      <p:sp>
        <p:nvSpPr>
          <p:cNvPr name="TextBox 4" id="4"/>
          <p:cNvSpPr txBox="true"/>
          <p:nvPr/>
        </p:nvSpPr>
        <p:spPr>
          <a:xfrm rot="0">
            <a:off x="6526076" y="3638550"/>
            <a:ext cx="5235848" cy="3009900"/>
          </a:xfrm>
          <a:prstGeom prst="rect">
            <a:avLst/>
          </a:prstGeom>
        </p:spPr>
        <p:txBody>
          <a:bodyPr anchor="t" rtlCol="false" tIns="0" lIns="0" bIns="0" rIns="0">
            <a:spAutoFit/>
          </a:bodyPr>
          <a:lstStyle/>
          <a:p>
            <a:pPr algn="ctr">
              <a:lnSpc>
                <a:spcPts val="23761"/>
              </a:lnSpc>
            </a:pPr>
            <a:r>
              <a:rPr lang="en-US" sz="19801">
                <a:solidFill>
                  <a:srgbClr val="303030"/>
                </a:solidFill>
                <a:latin typeface="Nickainley"/>
              </a:rPr>
              <a:t>merci</a:t>
            </a:r>
            <a:r>
              <a:rPr lang="en-US" sz="19801">
                <a:solidFill>
                  <a:srgbClr val="303030"/>
                </a:solidFill>
                <a:latin typeface="Nickainley"/>
              </a:rPr>
              <a:t>!</a:t>
            </a:r>
          </a:p>
        </p:txBody>
      </p:sp>
      <p:grpSp>
        <p:nvGrpSpPr>
          <p:cNvPr name="Group 5" id="5"/>
          <p:cNvGrpSpPr/>
          <p:nvPr/>
        </p:nvGrpSpPr>
        <p:grpSpPr>
          <a:xfrm rot="0">
            <a:off x="1409997" y="1048050"/>
            <a:ext cx="15759887" cy="8187900"/>
            <a:chOff x="0" y="0"/>
            <a:chExt cx="21013183" cy="10917200"/>
          </a:xfrm>
        </p:grpSpPr>
        <p:sp>
          <p:nvSpPr>
            <p:cNvPr name="Freeform 6" id="6"/>
            <p:cNvSpPr/>
            <p:nvPr/>
          </p:nvSpPr>
          <p:spPr>
            <a:xfrm flipH="false" flipV="false" rot="0">
              <a:off x="0" y="0"/>
              <a:ext cx="21020024" cy="10917174"/>
            </a:xfrm>
            <a:custGeom>
              <a:avLst/>
              <a:gdLst/>
              <a:ahLst/>
              <a:cxnLst/>
              <a:rect r="r" b="b" t="t" l="l"/>
              <a:pathLst>
                <a:path h="10917174" w="21020024">
                  <a:moveTo>
                    <a:pt x="25400" y="0"/>
                  </a:moveTo>
                  <a:lnTo>
                    <a:pt x="20994624" y="0"/>
                  </a:lnTo>
                  <a:cubicBezTo>
                    <a:pt x="21008594" y="0"/>
                    <a:pt x="21020024" y="11430"/>
                    <a:pt x="21020024" y="25400"/>
                  </a:cubicBezTo>
                  <a:lnTo>
                    <a:pt x="21020024" y="10891774"/>
                  </a:lnTo>
                  <a:cubicBezTo>
                    <a:pt x="21020024" y="10905744"/>
                    <a:pt x="21008594" y="10917174"/>
                    <a:pt x="20994624" y="10917174"/>
                  </a:cubicBezTo>
                  <a:lnTo>
                    <a:pt x="25400" y="10917174"/>
                  </a:lnTo>
                  <a:cubicBezTo>
                    <a:pt x="11430" y="10917174"/>
                    <a:pt x="0" y="10905744"/>
                    <a:pt x="0" y="10891774"/>
                  </a:cubicBezTo>
                  <a:lnTo>
                    <a:pt x="0" y="25400"/>
                  </a:lnTo>
                  <a:cubicBezTo>
                    <a:pt x="0" y="11430"/>
                    <a:pt x="11430" y="0"/>
                    <a:pt x="25400" y="0"/>
                  </a:cubicBezTo>
                  <a:moveTo>
                    <a:pt x="25400" y="50800"/>
                  </a:moveTo>
                  <a:lnTo>
                    <a:pt x="25400" y="25400"/>
                  </a:lnTo>
                  <a:lnTo>
                    <a:pt x="50800" y="25400"/>
                  </a:lnTo>
                  <a:lnTo>
                    <a:pt x="50800" y="10891774"/>
                  </a:lnTo>
                  <a:lnTo>
                    <a:pt x="25400" y="10891774"/>
                  </a:lnTo>
                  <a:lnTo>
                    <a:pt x="25400" y="10866374"/>
                  </a:lnTo>
                  <a:lnTo>
                    <a:pt x="20994624" y="10866374"/>
                  </a:lnTo>
                  <a:lnTo>
                    <a:pt x="20994624" y="10891774"/>
                  </a:lnTo>
                  <a:lnTo>
                    <a:pt x="20969224" y="10891774"/>
                  </a:lnTo>
                  <a:lnTo>
                    <a:pt x="20969224" y="25400"/>
                  </a:lnTo>
                  <a:lnTo>
                    <a:pt x="20994624" y="25400"/>
                  </a:lnTo>
                  <a:lnTo>
                    <a:pt x="20994624" y="50800"/>
                  </a:lnTo>
                  <a:lnTo>
                    <a:pt x="25400" y="50800"/>
                  </a:lnTo>
                  <a:close/>
                </a:path>
              </a:pathLst>
            </a:custGeom>
            <a:solidFill>
              <a:srgbClr val="ED751C"/>
            </a:solidFill>
          </p:spPr>
        </p:sp>
      </p:grpSp>
      <p:grpSp>
        <p:nvGrpSpPr>
          <p:cNvPr name="Group 7" id="7"/>
          <p:cNvGrpSpPr/>
          <p:nvPr/>
        </p:nvGrpSpPr>
        <p:grpSpPr>
          <a:xfrm rot="0">
            <a:off x="-7622581" y="-9379188"/>
            <a:ext cx="13891736" cy="13891736"/>
            <a:chOff x="0" y="0"/>
            <a:chExt cx="13764000" cy="13764000"/>
          </a:xfrm>
        </p:grpSpPr>
        <p:sp>
          <p:nvSpPr>
            <p:cNvPr name="Freeform 8" id="8"/>
            <p:cNvSpPr/>
            <p:nvPr/>
          </p:nvSpPr>
          <p:spPr>
            <a:xfrm flipH="false" flipV="false" rot="0">
              <a:off x="0" y="0"/>
              <a:ext cx="13764006" cy="13764006"/>
            </a:xfrm>
            <a:custGeom>
              <a:avLst/>
              <a:gdLst/>
              <a:ahLst/>
              <a:cxnLst/>
              <a:rect r="r" b="b" t="t" l="l"/>
              <a:pathLst>
                <a:path h="13764006" w="13764006">
                  <a:moveTo>
                    <a:pt x="0" y="6882003"/>
                  </a:moveTo>
                  <a:cubicBezTo>
                    <a:pt x="0" y="3081147"/>
                    <a:pt x="3081147" y="0"/>
                    <a:pt x="6882003" y="0"/>
                  </a:cubicBezTo>
                  <a:cubicBezTo>
                    <a:pt x="10682860" y="0"/>
                    <a:pt x="13764006" y="3081147"/>
                    <a:pt x="13764006" y="6882003"/>
                  </a:cubicBezTo>
                  <a:cubicBezTo>
                    <a:pt x="13764006" y="10682860"/>
                    <a:pt x="10682860" y="13764006"/>
                    <a:pt x="6882003" y="13764006"/>
                  </a:cubicBezTo>
                  <a:cubicBezTo>
                    <a:pt x="3081147" y="13764006"/>
                    <a:pt x="0" y="10682859"/>
                    <a:pt x="0" y="6882003"/>
                  </a:cubicBezTo>
                  <a:close/>
                </a:path>
              </a:pathLst>
            </a:custGeom>
            <a:solidFill>
              <a:srgbClr val="F86A13">
                <a:alpha val="47843"/>
              </a:srgbClr>
            </a:solidFill>
          </p:spPr>
        </p:sp>
      </p:gr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4243200" y="6043800"/>
            <a:ext cx="8486400" cy="8486400"/>
            <a:chOff x="0" y="0"/>
            <a:chExt cx="11315200" cy="11315200"/>
          </a:xfrm>
        </p:grpSpPr>
        <p:sp>
          <p:nvSpPr>
            <p:cNvPr name="Freeform 3" id="3"/>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solidFill>
          </p:spPr>
        </p:sp>
      </p:grpSp>
      <p:sp>
        <p:nvSpPr>
          <p:cNvPr name="TextBox 4" id="4"/>
          <p:cNvSpPr txBox="true"/>
          <p:nvPr/>
        </p:nvSpPr>
        <p:spPr>
          <a:xfrm rot="0">
            <a:off x="1473900" y="1262449"/>
            <a:ext cx="7222676" cy="610918"/>
          </a:xfrm>
          <a:prstGeom prst="rect">
            <a:avLst/>
          </a:prstGeom>
        </p:spPr>
        <p:txBody>
          <a:bodyPr anchor="t" rtlCol="false" tIns="0" lIns="0" bIns="0" rIns="0">
            <a:spAutoFit/>
          </a:bodyPr>
          <a:lstStyle/>
          <a:p>
            <a:pPr algn="l">
              <a:lnSpc>
                <a:spcPts val="5095"/>
              </a:lnSpc>
            </a:pPr>
            <a:r>
              <a:rPr lang="en-US" sz="3692">
                <a:solidFill>
                  <a:srgbClr val="000000"/>
                </a:solidFill>
                <a:latin typeface="Canva Sans Bold"/>
              </a:rPr>
              <a:t>Installation de Composer</a:t>
            </a:r>
          </a:p>
        </p:txBody>
      </p:sp>
      <p:sp>
        <p:nvSpPr>
          <p:cNvPr name="TextBox 5" id="5"/>
          <p:cNvSpPr txBox="true"/>
          <p:nvPr/>
        </p:nvSpPr>
        <p:spPr>
          <a:xfrm rot="0">
            <a:off x="1473900" y="2244842"/>
            <a:ext cx="15368600" cy="2412492"/>
          </a:xfrm>
          <a:prstGeom prst="rect">
            <a:avLst/>
          </a:prstGeom>
        </p:spPr>
        <p:txBody>
          <a:bodyPr anchor="t" rtlCol="false" tIns="0" lIns="0" bIns="0" rIns="0">
            <a:spAutoFit/>
          </a:bodyPr>
          <a:lstStyle/>
          <a:p>
            <a:pPr algn="l">
              <a:lnSpc>
                <a:spcPts val="3863"/>
              </a:lnSpc>
            </a:pPr>
            <a:r>
              <a:rPr lang="en-US" sz="2799">
                <a:solidFill>
                  <a:srgbClr val="333333"/>
                </a:solidFill>
                <a:latin typeface="Canva Sans"/>
              </a:rPr>
              <a:t>Composer est un gestionnaire de dépendances pour PHP. Il permet aux développeurs de déclarer et d'installer les bibliothèques externes nécessaires à leur projet PHP. CodeIgniter utilise Composer pour la gestion des dépendances, facilitant ainsi l'intégration de bibliothèques tierces dans vos projets . Pouvez vous le télécharger via ce lien </a:t>
            </a:r>
            <a:r>
              <a:rPr lang="en-US" sz="2799">
                <a:solidFill>
                  <a:srgbClr val="FF914D"/>
                </a:solidFill>
                <a:latin typeface="Canva Sans"/>
              </a:rPr>
              <a:t>https://getcomposer.org/download/</a:t>
            </a:r>
            <a:r>
              <a:rPr lang="en-US" sz="2799">
                <a:solidFill>
                  <a:srgbClr val="333333"/>
                </a:solidFill>
                <a:latin typeface="Canva Sans"/>
              </a:rPr>
              <a:t> en cliquant sur </a:t>
            </a:r>
            <a:r>
              <a:rPr lang="en-US" sz="2799" u="sng">
                <a:solidFill>
                  <a:srgbClr val="213B55"/>
                </a:solidFill>
                <a:latin typeface="Canva Sans Bold"/>
                <a:hlinkClick r:id="rId3" tooltip="https://getcomposer.org/Composer-Setup.exe"/>
              </a:rPr>
              <a:t>Composer-Setup.exe</a:t>
            </a:r>
            <a:r>
              <a:rPr lang="en-US" sz="2799">
                <a:solidFill>
                  <a:srgbClr val="213B55"/>
                </a:solidFill>
                <a:latin typeface="Canva Sans"/>
              </a:rPr>
              <a:t> </a:t>
            </a:r>
            <a:r>
              <a:rPr lang="en-US" sz="2799">
                <a:solidFill>
                  <a:srgbClr val="333333"/>
                </a:solidFill>
                <a:latin typeface="Canva Sans"/>
              </a:rPr>
              <a:t>.</a:t>
            </a:r>
          </a:p>
        </p:txBody>
      </p:sp>
      <p:grpSp>
        <p:nvGrpSpPr>
          <p:cNvPr name="Group 6" id="6"/>
          <p:cNvGrpSpPr/>
          <p:nvPr/>
        </p:nvGrpSpPr>
        <p:grpSpPr>
          <a:xfrm rot="0">
            <a:off x="5197113" y="5034134"/>
            <a:ext cx="12302583" cy="4163966"/>
            <a:chOff x="0" y="0"/>
            <a:chExt cx="16403444" cy="5551955"/>
          </a:xfrm>
        </p:grpSpPr>
        <p:grpSp>
          <p:nvGrpSpPr>
            <p:cNvPr name="Group 7" id="7"/>
            <p:cNvGrpSpPr/>
            <p:nvPr/>
          </p:nvGrpSpPr>
          <p:grpSpPr>
            <a:xfrm rot="0">
              <a:off x="0" y="0"/>
              <a:ext cx="16403444" cy="5551955"/>
              <a:chOff x="0" y="0"/>
              <a:chExt cx="20593200" cy="6970031"/>
            </a:xfrm>
          </p:grpSpPr>
          <p:sp>
            <p:nvSpPr>
              <p:cNvPr name="Freeform 8" id="8"/>
              <p:cNvSpPr/>
              <p:nvPr/>
            </p:nvSpPr>
            <p:spPr>
              <a:xfrm flipH="false" flipV="false" rot="0">
                <a:off x="0" y="0"/>
                <a:ext cx="20593177" cy="6970015"/>
              </a:xfrm>
              <a:custGeom>
                <a:avLst/>
                <a:gdLst/>
                <a:ahLst/>
                <a:cxnLst/>
                <a:rect r="r" b="b" t="t" l="l"/>
                <a:pathLst>
                  <a:path h="6970015" w="20593177">
                    <a:moveTo>
                      <a:pt x="25400" y="0"/>
                    </a:moveTo>
                    <a:lnTo>
                      <a:pt x="20567777" y="0"/>
                    </a:lnTo>
                    <a:cubicBezTo>
                      <a:pt x="20581747" y="0"/>
                      <a:pt x="20593177" y="7297"/>
                      <a:pt x="20593177" y="16217"/>
                    </a:cubicBezTo>
                    <a:lnTo>
                      <a:pt x="20593177" y="6953798"/>
                    </a:lnTo>
                    <a:cubicBezTo>
                      <a:pt x="20593177" y="6962717"/>
                      <a:pt x="20581747" y="6970015"/>
                      <a:pt x="20567777" y="6970015"/>
                    </a:cubicBezTo>
                    <a:lnTo>
                      <a:pt x="25400" y="6970015"/>
                    </a:lnTo>
                    <a:cubicBezTo>
                      <a:pt x="11430" y="6970015"/>
                      <a:pt x="0" y="6962717"/>
                      <a:pt x="0" y="6953798"/>
                    </a:cubicBezTo>
                    <a:lnTo>
                      <a:pt x="0" y="16217"/>
                    </a:lnTo>
                    <a:cubicBezTo>
                      <a:pt x="0" y="7297"/>
                      <a:pt x="11430" y="0"/>
                      <a:pt x="25400" y="0"/>
                    </a:cubicBezTo>
                    <a:moveTo>
                      <a:pt x="25400" y="32433"/>
                    </a:moveTo>
                    <a:lnTo>
                      <a:pt x="25400" y="16217"/>
                    </a:lnTo>
                    <a:lnTo>
                      <a:pt x="50800" y="16217"/>
                    </a:lnTo>
                    <a:lnTo>
                      <a:pt x="50800" y="6953798"/>
                    </a:lnTo>
                    <a:lnTo>
                      <a:pt x="25400" y="6953798"/>
                    </a:lnTo>
                    <a:lnTo>
                      <a:pt x="25400" y="6937581"/>
                    </a:lnTo>
                    <a:lnTo>
                      <a:pt x="20567777" y="6937581"/>
                    </a:lnTo>
                    <a:lnTo>
                      <a:pt x="20567777" y="6953798"/>
                    </a:lnTo>
                    <a:lnTo>
                      <a:pt x="20542377" y="6953798"/>
                    </a:lnTo>
                    <a:lnTo>
                      <a:pt x="20542377" y="16217"/>
                    </a:lnTo>
                    <a:lnTo>
                      <a:pt x="20567777" y="16217"/>
                    </a:lnTo>
                    <a:lnTo>
                      <a:pt x="20567777" y="32433"/>
                    </a:lnTo>
                    <a:lnTo>
                      <a:pt x="25400" y="32433"/>
                    </a:lnTo>
                    <a:close/>
                  </a:path>
                </a:pathLst>
              </a:custGeom>
              <a:solidFill>
                <a:srgbClr val="333333"/>
              </a:solidFill>
            </p:spPr>
          </p:sp>
        </p:grpSp>
        <p:sp>
          <p:nvSpPr>
            <p:cNvPr name="Freeform 9" id="9"/>
            <p:cNvSpPr/>
            <p:nvPr/>
          </p:nvSpPr>
          <p:spPr>
            <a:xfrm flipH="false" flipV="false" rot="0">
              <a:off x="253095" y="399987"/>
              <a:ext cx="15897254" cy="4751982"/>
            </a:xfrm>
            <a:custGeom>
              <a:avLst/>
              <a:gdLst/>
              <a:ahLst/>
              <a:cxnLst/>
              <a:rect r="r" b="b" t="t" l="l"/>
              <a:pathLst>
                <a:path h="4751982" w="15897254">
                  <a:moveTo>
                    <a:pt x="0" y="0"/>
                  </a:moveTo>
                  <a:lnTo>
                    <a:pt x="15897254" y="0"/>
                  </a:lnTo>
                  <a:lnTo>
                    <a:pt x="15897254" y="4751981"/>
                  </a:lnTo>
                  <a:lnTo>
                    <a:pt x="0" y="4751981"/>
                  </a:lnTo>
                  <a:lnTo>
                    <a:pt x="0" y="0"/>
                  </a:lnTo>
                  <a:close/>
                </a:path>
              </a:pathLst>
            </a:custGeom>
            <a:blipFill>
              <a:blip r:embed="rId4"/>
              <a:stretch>
                <a:fillRect l="0" t="0" r="0" b="0"/>
              </a:stretch>
            </a:blipFill>
          </p:spPr>
        </p:sp>
      </p:gr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3532566" y="4936760"/>
            <a:ext cx="8486400" cy="8486400"/>
            <a:chOff x="0" y="0"/>
            <a:chExt cx="11315200" cy="11315200"/>
          </a:xfrm>
        </p:grpSpPr>
        <p:sp>
          <p:nvSpPr>
            <p:cNvPr name="Freeform 3" id="3"/>
            <p:cNvSpPr/>
            <p:nvPr/>
          </p:nvSpPr>
          <p:spPr>
            <a:xfrm flipH="false" flipV="false" rot="0">
              <a:off x="0" y="0"/>
              <a:ext cx="11315192" cy="11315192"/>
            </a:xfrm>
            <a:custGeom>
              <a:avLst/>
              <a:gdLst/>
              <a:ahLst/>
              <a:cxnLst/>
              <a:rect r="r" b="b" t="t" l="l"/>
              <a:pathLst>
                <a:path h="11315192" w="11315192">
                  <a:moveTo>
                    <a:pt x="0" y="5657596"/>
                  </a:moveTo>
                  <a:cubicBezTo>
                    <a:pt x="0" y="2533015"/>
                    <a:pt x="2533015" y="0"/>
                    <a:pt x="5657596" y="0"/>
                  </a:cubicBezTo>
                  <a:cubicBezTo>
                    <a:pt x="8782177" y="0"/>
                    <a:pt x="11315192" y="2533015"/>
                    <a:pt x="11315192" y="5657596"/>
                  </a:cubicBezTo>
                  <a:cubicBezTo>
                    <a:pt x="11315192" y="8782177"/>
                    <a:pt x="8782177" y="11315192"/>
                    <a:pt x="5657596" y="11315192"/>
                  </a:cubicBezTo>
                  <a:cubicBezTo>
                    <a:pt x="2533015" y="11315192"/>
                    <a:pt x="0" y="8782177"/>
                    <a:pt x="0" y="5657596"/>
                  </a:cubicBezTo>
                  <a:close/>
                </a:path>
              </a:pathLst>
            </a:custGeom>
            <a:solidFill>
              <a:srgbClr val="F86A13">
                <a:alpha val="69804"/>
              </a:srgbClr>
            </a:solidFill>
          </p:spPr>
        </p:sp>
      </p:grpSp>
      <p:grpSp>
        <p:nvGrpSpPr>
          <p:cNvPr name="Group 4" id="4"/>
          <p:cNvGrpSpPr/>
          <p:nvPr/>
        </p:nvGrpSpPr>
        <p:grpSpPr>
          <a:xfrm rot="0">
            <a:off x="8207039" y="4936760"/>
            <a:ext cx="8706306" cy="4527871"/>
            <a:chOff x="0" y="0"/>
            <a:chExt cx="11608408" cy="6037162"/>
          </a:xfrm>
        </p:grpSpPr>
        <p:grpSp>
          <p:nvGrpSpPr>
            <p:cNvPr name="Group 5" id="5"/>
            <p:cNvGrpSpPr/>
            <p:nvPr/>
          </p:nvGrpSpPr>
          <p:grpSpPr>
            <a:xfrm rot="0">
              <a:off x="0" y="0"/>
              <a:ext cx="11608408" cy="6037162"/>
              <a:chOff x="0" y="0"/>
              <a:chExt cx="13853063" cy="7204535"/>
            </a:xfrm>
          </p:grpSpPr>
          <p:sp>
            <p:nvSpPr>
              <p:cNvPr name="Freeform 6" id="6"/>
              <p:cNvSpPr/>
              <p:nvPr/>
            </p:nvSpPr>
            <p:spPr>
              <a:xfrm flipH="false" flipV="false" rot="0">
                <a:off x="0" y="0"/>
                <a:ext cx="13853047" cy="7204518"/>
              </a:xfrm>
              <a:custGeom>
                <a:avLst/>
                <a:gdLst/>
                <a:ahLst/>
                <a:cxnLst/>
                <a:rect r="r" b="b" t="t" l="l"/>
                <a:pathLst>
                  <a:path h="7204518" w="13853047">
                    <a:moveTo>
                      <a:pt x="17087" y="0"/>
                    </a:moveTo>
                    <a:lnTo>
                      <a:pt x="13835960" y="0"/>
                    </a:lnTo>
                    <a:cubicBezTo>
                      <a:pt x="13845358" y="0"/>
                      <a:pt x="13853047" y="7543"/>
                      <a:pt x="13853047" y="16762"/>
                    </a:cubicBezTo>
                    <a:lnTo>
                      <a:pt x="13853047" y="7187756"/>
                    </a:lnTo>
                    <a:cubicBezTo>
                      <a:pt x="13853047" y="7196975"/>
                      <a:pt x="13845358" y="7204518"/>
                      <a:pt x="13835960" y="7204518"/>
                    </a:cubicBezTo>
                    <a:lnTo>
                      <a:pt x="17087" y="7204518"/>
                    </a:lnTo>
                    <a:cubicBezTo>
                      <a:pt x="7689" y="7204518"/>
                      <a:pt x="0" y="7196975"/>
                      <a:pt x="0" y="7187756"/>
                    </a:cubicBezTo>
                    <a:lnTo>
                      <a:pt x="0" y="16762"/>
                    </a:lnTo>
                    <a:cubicBezTo>
                      <a:pt x="0" y="7543"/>
                      <a:pt x="7689" y="0"/>
                      <a:pt x="17087" y="0"/>
                    </a:cubicBezTo>
                    <a:moveTo>
                      <a:pt x="17087" y="33524"/>
                    </a:moveTo>
                    <a:lnTo>
                      <a:pt x="17087" y="16762"/>
                    </a:lnTo>
                    <a:lnTo>
                      <a:pt x="34173" y="16762"/>
                    </a:lnTo>
                    <a:lnTo>
                      <a:pt x="34173" y="7187756"/>
                    </a:lnTo>
                    <a:lnTo>
                      <a:pt x="17087" y="7187756"/>
                    </a:lnTo>
                    <a:lnTo>
                      <a:pt x="17087" y="7170993"/>
                    </a:lnTo>
                    <a:lnTo>
                      <a:pt x="13835960" y="7170993"/>
                    </a:lnTo>
                    <a:lnTo>
                      <a:pt x="13835960" y="7187756"/>
                    </a:lnTo>
                    <a:lnTo>
                      <a:pt x="13818874" y="7187756"/>
                    </a:lnTo>
                    <a:lnTo>
                      <a:pt x="13818874" y="16762"/>
                    </a:lnTo>
                    <a:lnTo>
                      <a:pt x="13835960" y="16762"/>
                    </a:lnTo>
                    <a:lnTo>
                      <a:pt x="13835960" y="33524"/>
                    </a:lnTo>
                    <a:lnTo>
                      <a:pt x="17087" y="33524"/>
                    </a:lnTo>
                    <a:close/>
                  </a:path>
                </a:pathLst>
              </a:custGeom>
              <a:solidFill>
                <a:srgbClr val="333333"/>
              </a:solidFill>
            </p:spPr>
          </p:sp>
        </p:grpSp>
        <p:sp>
          <p:nvSpPr>
            <p:cNvPr name="Freeform 7" id="7"/>
            <p:cNvSpPr/>
            <p:nvPr/>
          </p:nvSpPr>
          <p:spPr>
            <a:xfrm flipH="false" flipV="false" rot="0">
              <a:off x="258333" y="165293"/>
              <a:ext cx="11091741" cy="5706576"/>
            </a:xfrm>
            <a:custGeom>
              <a:avLst/>
              <a:gdLst/>
              <a:ahLst/>
              <a:cxnLst/>
              <a:rect r="r" b="b" t="t" l="l"/>
              <a:pathLst>
                <a:path h="5706576" w="11091741">
                  <a:moveTo>
                    <a:pt x="0" y="0"/>
                  </a:moveTo>
                  <a:lnTo>
                    <a:pt x="11091741" y="0"/>
                  </a:lnTo>
                  <a:lnTo>
                    <a:pt x="11091741" y="5706576"/>
                  </a:lnTo>
                  <a:lnTo>
                    <a:pt x="0" y="5706576"/>
                  </a:lnTo>
                  <a:lnTo>
                    <a:pt x="0" y="0"/>
                  </a:lnTo>
                  <a:close/>
                </a:path>
              </a:pathLst>
            </a:custGeom>
            <a:blipFill>
              <a:blip r:embed="rId2"/>
              <a:stretch>
                <a:fillRect l="0" t="-1276" r="-3543" b="-29373"/>
              </a:stretch>
            </a:blipFill>
          </p:spPr>
        </p:sp>
      </p:grpSp>
      <p:sp>
        <p:nvSpPr>
          <p:cNvPr name="TextBox 8" id="8"/>
          <p:cNvSpPr txBox="true"/>
          <p:nvPr/>
        </p:nvSpPr>
        <p:spPr>
          <a:xfrm rot="0">
            <a:off x="1508408" y="1416174"/>
            <a:ext cx="6196708" cy="603504"/>
          </a:xfrm>
          <a:prstGeom prst="rect">
            <a:avLst/>
          </a:prstGeom>
        </p:spPr>
        <p:txBody>
          <a:bodyPr anchor="t" rtlCol="false" tIns="0" lIns="0" bIns="0" rIns="0">
            <a:spAutoFit/>
          </a:bodyPr>
          <a:lstStyle/>
          <a:p>
            <a:pPr algn="l">
              <a:lnSpc>
                <a:spcPts val="4967"/>
              </a:lnSpc>
            </a:pPr>
            <a:r>
              <a:rPr lang="en-US" sz="3600">
                <a:solidFill>
                  <a:srgbClr val="000000"/>
                </a:solidFill>
                <a:latin typeface="Canva Sans"/>
              </a:rPr>
              <a:t>I</a:t>
            </a:r>
            <a:r>
              <a:rPr lang="en-US" sz="3600">
                <a:solidFill>
                  <a:srgbClr val="000000"/>
                </a:solidFill>
                <a:latin typeface="Canva Sans Bold"/>
              </a:rPr>
              <a:t>nstallation de XAMPP</a:t>
            </a:r>
          </a:p>
        </p:txBody>
      </p:sp>
      <p:sp>
        <p:nvSpPr>
          <p:cNvPr name="TextBox 9" id="9"/>
          <p:cNvSpPr txBox="true"/>
          <p:nvPr/>
        </p:nvSpPr>
        <p:spPr>
          <a:xfrm rot="0">
            <a:off x="1508408" y="2245233"/>
            <a:ext cx="14697631" cy="2898267"/>
          </a:xfrm>
          <a:prstGeom prst="rect">
            <a:avLst/>
          </a:prstGeom>
        </p:spPr>
        <p:txBody>
          <a:bodyPr anchor="t" rtlCol="false" tIns="0" lIns="0" bIns="0" rIns="0">
            <a:spAutoFit/>
          </a:bodyPr>
          <a:lstStyle/>
          <a:p>
            <a:pPr>
              <a:lnSpc>
                <a:spcPts val="3863"/>
              </a:lnSpc>
            </a:pPr>
            <a:r>
              <a:rPr lang="en-US" sz="2799">
                <a:solidFill>
                  <a:srgbClr val="333333"/>
                </a:solidFill>
                <a:latin typeface="Canva Sans"/>
              </a:rPr>
              <a:t>XAMPP est un ensemble logiciel libre qui facilite le déploiement d'un serveur web local. Il est utilisé pour le développement web et inclut des composants tels qu'Apache, MySQL, PHP, CodeIgniter. Pouvez vous le télécharger via ce lien </a:t>
            </a:r>
            <a:r>
              <a:rPr lang="en-US" sz="2799">
                <a:solidFill>
                  <a:srgbClr val="FF914D"/>
                </a:solidFill>
                <a:latin typeface="Canva Sans"/>
              </a:rPr>
              <a:t>https://www.apachefriends.org/download.html</a:t>
            </a:r>
            <a:r>
              <a:rPr lang="en-US" sz="2799">
                <a:solidFill>
                  <a:srgbClr val="333333"/>
                </a:solidFill>
                <a:latin typeface="Canva Sans"/>
              </a:rPr>
              <a:t> . cliquez sur les boutons "Start" à côté d'Apache et MySQL pour démarrer les services.</a:t>
            </a:r>
          </a:p>
          <a:p>
            <a:pPr algn="l">
              <a:lnSpc>
                <a:spcPts val="3863"/>
              </a:lnSpc>
            </a:pP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DAF1TEs_lFk</dc:identifier>
  <dcterms:modified xsi:type="dcterms:W3CDTF">2011-08-01T06:04:30Z</dcterms:modified>
  <cp:revision>1</cp:revision>
  <dc:title>CodeIgniter.pptx</dc:title>
</cp:coreProperties>
</file>

<file path=docProps/thumbnail.jpeg>
</file>